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Lst>
  <p:notesMasterIdLst>
    <p:notesMasterId r:id="rId22"/>
  </p:notesMaster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notesMaster" Target="notesMasters/notesMaster1.xml"/><Relationship Id="rId23" Type="http://schemas.openxmlformats.org/officeDocument/2006/relationships/presProps" Target="presProps.xml"/><Relationship Id="rId24" Type="http://schemas.openxmlformats.org/officeDocument/2006/relationships/viewProps" Target="viewProps.xml"/><Relationship Id="rId25" Type="http://schemas.openxmlformats.org/officeDocument/2006/relationships/theme" Target="theme/theme1.xml"/><Relationship Id="rId26"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5.png"/><Relationship Id="rId6" Type="http://schemas.openxmlformats.org/officeDocument/2006/relationships/image" Target="../media/image-1-6.png"/><Relationship Id="rId7" Type="http://schemas.openxmlformats.org/officeDocument/2006/relationships/slideLayout" Target="../slideLayouts/slideLayout1.xml"/><Relationship Id="rId8"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image" Target="../media/image-10-2.png"/><Relationship Id="rId3" Type="http://schemas.openxmlformats.org/officeDocument/2006/relationships/image" Target="../media/image-10-3.png"/><Relationship Id="rId4" Type="http://schemas.openxmlformats.org/officeDocument/2006/relationships/image" Target="../media/image-10-4.png"/><Relationship Id="rId5" Type="http://schemas.openxmlformats.org/officeDocument/2006/relationships/image" Target="../media/image-10-5.png"/><Relationship Id="rId6" Type="http://schemas.openxmlformats.org/officeDocument/2006/relationships/image" Target="../media/image-10-6.png"/><Relationship Id="rId7" Type="http://schemas.openxmlformats.org/officeDocument/2006/relationships/image" Target="../media/image-10-7.png"/><Relationship Id="rId8" Type="http://schemas.openxmlformats.org/officeDocument/2006/relationships/image" Target="../media/image-10-8.png"/><Relationship Id="rId9" Type="http://schemas.openxmlformats.org/officeDocument/2006/relationships/image" Target="../media/image-10-9.png"/><Relationship Id="rId10" Type="http://schemas.openxmlformats.org/officeDocument/2006/relationships/image" Target="../media/image-10-10.png"/><Relationship Id="rId11" Type="http://schemas.openxmlformats.org/officeDocument/2006/relationships/image" Target="../media/image-10-11.png"/><Relationship Id="rId12" Type="http://schemas.openxmlformats.org/officeDocument/2006/relationships/image" Target="../media/image-10-12.png"/><Relationship Id="rId13" Type="http://schemas.openxmlformats.org/officeDocument/2006/relationships/image" Target="../media/image-10-13.png"/><Relationship Id="rId14" Type="http://schemas.openxmlformats.org/officeDocument/2006/relationships/image" Target="../media/image-10-14.png"/><Relationship Id="rId15" Type="http://schemas.openxmlformats.org/officeDocument/2006/relationships/image" Target="../media/image-10-15.png"/><Relationship Id="rId16" Type="http://schemas.openxmlformats.org/officeDocument/2006/relationships/image" Target="../media/image-10-16.png"/><Relationship Id="rId17" Type="http://schemas.openxmlformats.org/officeDocument/2006/relationships/image" Target="../media/image-10-17.png"/><Relationship Id="rId18" Type="http://schemas.openxmlformats.org/officeDocument/2006/relationships/image" Target="../media/image-10-18.png"/><Relationship Id="rId19" Type="http://schemas.openxmlformats.org/officeDocument/2006/relationships/image" Target="../media/image-10-19.png"/><Relationship Id="rId20" Type="http://schemas.openxmlformats.org/officeDocument/2006/relationships/image" Target="../media/image-10-20.png"/><Relationship Id="rId21" Type="http://schemas.openxmlformats.org/officeDocument/2006/relationships/image" Target="../media/image-10-21.png"/><Relationship Id="rId22" Type="http://schemas.openxmlformats.org/officeDocument/2006/relationships/slideLayout" Target="../slideLayouts/slideLayout1.xml"/><Relationship Id="rId2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image-11-1.png"/><Relationship Id="rId2" Type="http://schemas.openxmlformats.org/officeDocument/2006/relationships/image" Target="../media/image-11-2.png"/><Relationship Id="rId3" Type="http://schemas.openxmlformats.org/officeDocument/2006/relationships/image" Target="../media/image-11-3.png"/><Relationship Id="rId4" Type="http://schemas.openxmlformats.org/officeDocument/2006/relationships/image" Target="../media/image-11-4.png"/><Relationship Id="rId5" Type="http://schemas.openxmlformats.org/officeDocument/2006/relationships/image" Target="../media/image-11-5.png"/><Relationship Id="rId6" Type="http://schemas.openxmlformats.org/officeDocument/2006/relationships/image" Target="../media/image-11-6.png"/><Relationship Id="rId7" Type="http://schemas.openxmlformats.org/officeDocument/2006/relationships/image" Target="../media/image-11-7.png"/><Relationship Id="rId8" Type="http://schemas.openxmlformats.org/officeDocument/2006/relationships/image" Target="../media/image-11-8.png"/><Relationship Id="rId9" Type="http://schemas.openxmlformats.org/officeDocument/2006/relationships/image" Target="../media/image-11-9.png"/><Relationship Id="rId10" Type="http://schemas.openxmlformats.org/officeDocument/2006/relationships/image" Target="../media/image-11-10.png"/><Relationship Id="rId11" Type="http://schemas.openxmlformats.org/officeDocument/2006/relationships/image" Target="../media/image-11-11.png"/><Relationship Id="rId12" Type="http://schemas.openxmlformats.org/officeDocument/2006/relationships/image" Target="../media/image-11-12.png"/><Relationship Id="rId13" Type="http://schemas.openxmlformats.org/officeDocument/2006/relationships/image" Target="../media/image-11-13.png"/><Relationship Id="rId14" Type="http://schemas.openxmlformats.org/officeDocument/2006/relationships/image" Target="../media/image-11-14.png"/><Relationship Id="rId15" Type="http://schemas.openxmlformats.org/officeDocument/2006/relationships/image" Target="../media/image-11-15.png"/><Relationship Id="rId16" Type="http://schemas.openxmlformats.org/officeDocument/2006/relationships/slideLayout" Target="../slideLayouts/slideLayout1.xml"/><Relationship Id="rId17"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image-12-1.png"/><Relationship Id="rId2" Type="http://schemas.openxmlformats.org/officeDocument/2006/relationships/image" Target="../media/image-12-2.png"/><Relationship Id="rId3" Type="http://schemas.openxmlformats.org/officeDocument/2006/relationships/image" Target="../media/image-12-3.png"/><Relationship Id="rId4" Type="http://schemas.openxmlformats.org/officeDocument/2006/relationships/image" Target="../media/image-12-4.png"/><Relationship Id="rId5" Type="http://schemas.openxmlformats.org/officeDocument/2006/relationships/image" Target="../media/image-12-5.png"/><Relationship Id="rId6" Type="http://schemas.openxmlformats.org/officeDocument/2006/relationships/image" Target="../media/image-12-6.png"/><Relationship Id="rId7" Type="http://schemas.openxmlformats.org/officeDocument/2006/relationships/image" Target="../media/image-12-7.png"/><Relationship Id="rId8" Type="http://schemas.openxmlformats.org/officeDocument/2006/relationships/image" Target="../media/image-12-8.png"/><Relationship Id="rId9" Type="http://schemas.openxmlformats.org/officeDocument/2006/relationships/image" Target="../media/image-12-9.png"/><Relationship Id="rId10" Type="http://schemas.openxmlformats.org/officeDocument/2006/relationships/image" Target="../media/image-12-10.png"/><Relationship Id="rId11" Type="http://schemas.openxmlformats.org/officeDocument/2006/relationships/image" Target="../media/image-12-11.png"/><Relationship Id="rId12" Type="http://schemas.openxmlformats.org/officeDocument/2006/relationships/image" Target="../media/image-12-12.png"/><Relationship Id="rId13" Type="http://schemas.openxmlformats.org/officeDocument/2006/relationships/image" Target="../media/image-12-13.png"/><Relationship Id="rId14" Type="http://schemas.openxmlformats.org/officeDocument/2006/relationships/image" Target="../media/image-12-14.png"/><Relationship Id="rId15" Type="http://schemas.openxmlformats.org/officeDocument/2006/relationships/image" Target="../media/image-12-15.png"/><Relationship Id="rId16" Type="http://schemas.openxmlformats.org/officeDocument/2006/relationships/image" Target="../media/image-12-16.png"/><Relationship Id="rId17" Type="http://schemas.openxmlformats.org/officeDocument/2006/relationships/image" Target="../media/image-12-17.png"/><Relationship Id="rId18" Type="http://schemas.openxmlformats.org/officeDocument/2006/relationships/slideLayout" Target="../slideLayouts/slideLayout1.xml"/><Relationship Id="rId19"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image-13-1.png"/><Relationship Id="rId2" Type="http://schemas.openxmlformats.org/officeDocument/2006/relationships/image" Target="../media/image-13-2.png"/><Relationship Id="rId3" Type="http://schemas.openxmlformats.org/officeDocument/2006/relationships/image" Target="../media/image-13-3.png"/><Relationship Id="rId4" Type="http://schemas.openxmlformats.org/officeDocument/2006/relationships/image" Target="../media/image-13-4.png"/><Relationship Id="rId5" Type="http://schemas.openxmlformats.org/officeDocument/2006/relationships/image" Target="../media/image-13-5.png"/><Relationship Id="rId6" Type="http://schemas.openxmlformats.org/officeDocument/2006/relationships/image" Target="../media/image-13-6.png"/><Relationship Id="rId7" Type="http://schemas.openxmlformats.org/officeDocument/2006/relationships/image" Target="../media/image-13-7.png"/><Relationship Id="rId8" Type="http://schemas.openxmlformats.org/officeDocument/2006/relationships/image" Target="../media/image-13-8.png"/><Relationship Id="rId9" Type="http://schemas.openxmlformats.org/officeDocument/2006/relationships/image" Target="../media/image-13-9.png"/><Relationship Id="rId10" Type="http://schemas.openxmlformats.org/officeDocument/2006/relationships/image" Target="../media/image-13-10.png"/><Relationship Id="rId11" Type="http://schemas.openxmlformats.org/officeDocument/2006/relationships/image" Target="../media/image-13-11.png"/><Relationship Id="rId12" Type="http://schemas.openxmlformats.org/officeDocument/2006/relationships/image" Target="../media/image-13-12.png"/><Relationship Id="rId13" Type="http://schemas.openxmlformats.org/officeDocument/2006/relationships/image" Target="../media/image-13-13.png"/><Relationship Id="rId14" Type="http://schemas.openxmlformats.org/officeDocument/2006/relationships/image" Target="../media/image-13-14.png"/><Relationship Id="rId15" Type="http://schemas.openxmlformats.org/officeDocument/2006/relationships/image" Target="../media/image-13-15.png"/><Relationship Id="rId16" Type="http://schemas.openxmlformats.org/officeDocument/2006/relationships/image" Target="../media/image-13-16.png"/><Relationship Id="rId17" Type="http://schemas.openxmlformats.org/officeDocument/2006/relationships/image" Target="../media/image-13-17.png"/><Relationship Id="rId18" Type="http://schemas.openxmlformats.org/officeDocument/2006/relationships/image" Target="../media/image-13-18.png"/><Relationship Id="rId19" Type="http://schemas.openxmlformats.org/officeDocument/2006/relationships/image" Target="../media/image-13-19.png"/><Relationship Id="rId20" Type="http://schemas.openxmlformats.org/officeDocument/2006/relationships/image" Target="../media/image-13-20.png"/><Relationship Id="rId21" Type="http://schemas.openxmlformats.org/officeDocument/2006/relationships/image" Target="../media/image-13-21.png"/><Relationship Id="rId22" Type="http://schemas.openxmlformats.org/officeDocument/2006/relationships/image" Target="../media/image-13-22.png"/><Relationship Id="rId23" Type="http://schemas.openxmlformats.org/officeDocument/2006/relationships/image" Target="../media/image-13-23.png"/><Relationship Id="rId24" Type="http://schemas.openxmlformats.org/officeDocument/2006/relationships/image" Target="../media/image-13-24.png"/><Relationship Id="rId25" Type="http://schemas.openxmlformats.org/officeDocument/2006/relationships/image" Target="../media/image-13-25.png"/><Relationship Id="rId26" Type="http://schemas.openxmlformats.org/officeDocument/2006/relationships/image" Target="../media/image-13-26.png"/><Relationship Id="rId27" Type="http://schemas.openxmlformats.org/officeDocument/2006/relationships/image" Target="../media/image-13-27.png"/><Relationship Id="rId28" Type="http://schemas.openxmlformats.org/officeDocument/2006/relationships/image" Target="../media/image-13-28.png"/><Relationship Id="rId29" Type="http://schemas.openxmlformats.org/officeDocument/2006/relationships/image" Target="../media/image-13-29.png"/><Relationship Id="rId30" Type="http://schemas.openxmlformats.org/officeDocument/2006/relationships/image" Target="../media/image-13-30.png"/><Relationship Id="rId31" Type="http://schemas.openxmlformats.org/officeDocument/2006/relationships/image" Target="../media/image-13-31.png"/><Relationship Id="rId32" Type="http://schemas.openxmlformats.org/officeDocument/2006/relationships/slideLayout" Target="../slideLayouts/slideLayout1.xml"/><Relationship Id="rId3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image-14-1.png"/><Relationship Id="rId2" Type="http://schemas.openxmlformats.org/officeDocument/2006/relationships/image" Target="../media/image-14-2.png"/><Relationship Id="rId3" Type="http://schemas.openxmlformats.org/officeDocument/2006/relationships/image" Target="../media/image-14-3.png"/><Relationship Id="rId4" Type="http://schemas.openxmlformats.org/officeDocument/2006/relationships/image" Target="../media/image-14-4.png"/><Relationship Id="rId5" Type="http://schemas.openxmlformats.org/officeDocument/2006/relationships/image" Target="../media/image-14-5.png"/><Relationship Id="rId6" Type="http://schemas.openxmlformats.org/officeDocument/2006/relationships/image" Target="../media/image-14-6.png"/><Relationship Id="rId7" Type="http://schemas.openxmlformats.org/officeDocument/2006/relationships/image" Target="../media/image-14-7.png"/><Relationship Id="rId8" Type="http://schemas.openxmlformats.org/officeDocument/2006/relationships/image" Target="../media/image-14-8.png"/><Relationship Id="rId9" Type="http://schemas.openxmlformats.org/officeDocument/2006/relationships/image" Target="../media/image-14-9.png"/><Relationship Id="rId10" Type="http://schemas.openxmlformats.org/officeDocument/2006/relationships/image" Target="../media/image-14-10.png"/><Relationship Id="rId11" Type="http://schemas.openxmlformats.org/officeDocument/2006/relationships/image" Target="../media/image-14-11.png"/><Relationship Id="rId12" Type="http://schemas.openxmlformats.org/officeDocument/2006/relationships/image" Target="../media/image-14-12.png"/><Relationship Id="rId13" Type="http://schemas.openxmlformats.org/officeDocument/2006/relationships/image" Target="../media/image-14-13.png"/><Relationship Id="rId14" Type="http://schemas.openxmlformats.org/officeDocument/2006/relationships/image" Target="../media/image-14-14.png"/><Relationship Id="rId15" Type="http://schemas.openxmlformats.org/officeDocument/2006/relationships/image" Target="../media/image-14-15.png"/><Relationship Id="rId16" Type="http://schemas.openxmlformats.org/officeDocument/2006/relationships/image" Target="../media/image-14-16.png"/><Relationship Id="rId17" Type="http://schemas.openxmlformats.org/officeDocument/2006/relationships/image" Target="../media/image-14-17.png"/><Relationship Id="rId18" Type="http://schemas.openxmlformats.org/officeDocument/2006/relationships/image" Target="../media/image-14-18.png"/><Relationship Id="rId19" Type="http://schemas.openxmlformats.org/officeDocument/2006/relationships/image" Target="../media/image-14-19.png"/><Relationship Id="rId20" Type="http://schemas.openxmlformats.org/officeDocument/2006/relationships/image" Target="../media/image-14-20.png"/><Relationship Id="rId21" Type="http://schemas.openxmlformats.org/officeDocument/2006/relationships/image" Target="../media/image-14-21.png"/><Relationship Id="rId22" Type="http://schemas.openxmlformats.org/officeDocument/2006/relationships/image" Target="../media/image-14-22.png"/><Relationship Id="rId23" Type="http://schemas.openxmlformats.org/officeDocument/2006/relationships/image" Target="../media/image-14-23.png"/><Relationship Id="rId24" Type="http://schemas.openxmlformats.org/officeDocument/2006/relationships/image" Target="../media/image-14-24.png"/><Relationship Id="rId25" Type="http://schemas.openxmlformats.org/officeDocument/2006/relationships/image" Target="../media/image-14-25.png"/><Relationship Id="rId26" Type="http://schemas.openxmlformats.org/officeDocument/2006/relationships/image" Target="../media/image-14-26.png"/><Relationship Id="rId27" Type="http://schemas.openxmlformats.org/officeDocument/2006/relationships/image" Target="../media/image-14-27.png"/><Relationship Id="rId28" Type="http://schemas.openxmlformats.org/officeDocument/2006/relationships/slideLayout" Target="../slideLayouts/slideLayout1.xml"/><Relationship Id="rId29"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image-15-1.png"/><Relationship Id="rId2" Type="http://schemas.openxmlformats.org/officeDocument/2006/relationships/image" Target="../media/image-15-2.png"/><Relationship Id="rId3" Type="http://schemas.openxmlformats.org/officeDocument/2006/relationships/image" Target="../media/image-15-3.png"/><Relationship Id="rId4" Type="http://schemas.openxmlformats.org/officeDocument/2006/relationships/image" Target="../media/image-15-4.png"/><Relationship Id="rId5" Type="http://schemas.openxmlformats.org/officeDocument/2006/relationships/image" Target="../media/image-15-5.png"/><Relationship Id="rId6" Type="http://schemas.openxmlformats.org/officeDocument/2006/relationships/image" Target="../media/image-15-6.png"/><Relationship Id="rId7" Type="http://schemas.openxmlformats.org/officeDocument/2006/relationships/image" Target="../media/image-15-7.png"/><Relationship Id="rId8" Type="http://schemas.openxmlformats.org/officeDocument/2006/relationships/image" Target="../media/image-15-8.png"/><Relationship Id="rId9" Type="http://schemas.openxmlformats.org/officeDocument/2006/relationships/image" Target="../media/image-15-9.png"/><Relationship Id="rId10" Type="http://schemas.openxmlformats.org/officeDocument/2006/relationships/image" Target="../media/image-15-10.png"/><Relationship Id="rId11" Type="http://schemas.openxmlformats.org/officeDocument/2006/relationships/image" Target="../media/image-15-11.png"/><Relationship Id="rId12" Type="http://schemas.openxmlformats.org/officeDocument/2006/relationships/image" Target="../media/image-15-12.png"/><Relationship Id="rId13" Type="http://schemas.openxmlformats.org/officeDocument/2006/relationships/image" Target="../media/image-15-13.png"/><Relationship Id="rId14" Type="http://schemas.openxmlformats.org/officeDocument/2006/relationships/image" Target="../media/image-15-14.png"/><Relationship Id="rId15" Type="http://schemas.openxmlformats.org/officeDocument/2006/relationships/image" Target="../media/image-15-15.png"/><Relationship Id="rId16" Type="http://schemas.openxmlformats.org/officeDocument/2006/relationships/image" Target="../media/image-15-16.png"/><Relationship Id="rId17" Type="http://schemas.openxmlformats.org/officeDocument/2006/relationships/image" Target="../media/image-15-17.png"/><Relationship Id="rId18" Type="http://schemas.openxmlformats.org/officeDocument/2006/relationships/image" Target="../media/image-15-18.png"/><Relationship Id="rId19" Type="http://schemas.openxmlformats.org/officeDocument/2006/relationships/image" Target="../media/image-15-19.png"/><Relationship Id="rId20" Type="http://schemas.openxmlformats.org/officeDocument/2006/relationships/image" Target="../media/image-15-20.png"/><Relationship Id="rId21" Type="http://schemas.openxmlformats.org/officeDocument/2006/relationships/image" Target="../media/image-15-21.png"/><Relationship Id="rId22" Type="http://schemas.openxmlformats.org/officeDocument/2006/relationships/image" Target="../media/image-15-22.png"/><Relationship Id="rId23" Type="http://schemas.openxmlformats.org/officeDocument/2006/relationships/image" Target="../media/image-15-23.png"/><Relationship Id="rId24" Type="http://schemas.openxmlformats.org/officeDocument/2006/relationships/image" Target="../media/image-15-24.png"/><Relationship Id="rId25" Type="http://schemas.openxmlformats.org/officeDocument/2006/relationships/image" Target="../media/image-15-25.png"/><Relationship Id="rId26" Type="http://schemas.openxmlformats.org/officeDocument/2006/relationships/slideLayout" Target="../slideLayouts/slideLayout1.xml"/><Relationship Id="rId27"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image-16-1.png"/><Relationship Id="rId2" Type="http://schemas.openxmlformats.org/officeDocument/2006/relationships/image" Target="../media/image-16-2.png"/><Relationship Id="rId3" Type="http://schemas.openxmlformats.org/officeDocument/2006/relationships/image" Target="../media/image-16-3.png"/><Relationship Id="rId4" Type="http://schemas.openxmlformats.org/officeDocument/2006/relationships/image" Target="../media/image-16-4.png"/><Relationship Id="rId5" Type="http://schemas.openxmlformats.org/officeDocument/2006/relationships/image" Target="../media/image-16-5.png"/><Relationship Id="rId6" Type="http://schemas.openxmlformats.org/officeDocument/2006/relationships/image" Target="../media/image-16-6.png"/><Relationship Id="rId7" Type="http://schemas.openxmlformats.org/officeDocument/2006/relationships/image" Target="../media/image-16-7.png"/><Relationship Id="rId8" Type="http://schemas.openxmlformats.org/officeDocument/2006/relationships/image" Target="../media/image-16-8.png"/><Relationship Id="rId9" Type="http://schemas.openxmlformats.org/officeDocument/2006/relationships/image" Target="../media/image-16-9.png"/><Relationship Id="rId10" Type="http://schemas.openxmlformats.org/officeDocument/2006/relationships/image" Target="../media/image-16-10.png"/><Relationship Id="rId11" Type="http://schemas.openxmlformats.org/officeDocument/2006/relationships/image" Target="../media/image-16-11.png"/><Relationship Id="rId12" Type="http://schemas.openxmlformats.org/officeDocument/2006/relationships/image" Target="../media/image-16-12.png"/><Relationship Id="rId13" Type="http://schemas.openxmlformats.org/officeDocument/2006/relationships/image" Target="../media/image-16-13.png"/><Relationship Id="rId14" Type="http://schemas.openxmlformats.org/officeDocument/2006/relationships/image" Target="../media/image-16-14.png"/><Relationship Id="rId15" Type="http://schemas.openxmlformats.org/officeDocument/2006/relationships/image" Target="../media/image-16-15.png"/><Relationship Id="rId16" Type="http://schemas.openxmlformats.org/officeDocument/2006/relationships/image" Target="../media/image-16-16.png"/><Relationship Id="rId17" Type="http://schemas.openxmlformats.org/officeDocument/2006/relationships/image" Target="../media/image-16-17.png"/><Relationship Id="rId18" Type="http://schemas.openxmlformats.org/officeDocument/2006/relationships/image" Target="../media/image-16-18.png"/><Relationship Id="rId19" Type="http://schemas.openxmlformats.org/officeDocument/2006/relationships/slideLayout" Target="../slideLayouts/slideLayout1.xml"/><Relationship Id="rId20"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image-17-1.png"/><Relationship Id="rId2" Type="http://schemas.openxmlformats.org/officeDocument/2006/relationships/image" Target="../media/image-17-2.png"/><Relationship Id="rId3" Type="http://schemas.openxmlformats.org/officeDocument/2006/relationships/image" Target="../media/image-17-3.png"/><Relationship Id="rId4" Type="http://schemas.openxmlformats.org/officeDocument/2006/relationships/image" Target="../media/image-17-4.png"/><Relationship Id="rId5" Type="http://schemas.openxmlformats.org/officeDocument/2006/relationships/image" Target="../media/image-17-5.png"/><Relationship Id="rId6" Type="http://schemas.openxmlformats.org/officeDocument/2006/relationships/image" Target="../media/image-17-6.png"/><Relationship Id="rId7" Type="http://schemas.openxmlformats.org/officeDocument/2006/relationships/image" Target="../media/image-17-7.png"/><Relationship Id="rId8" Type="http://schemas.openxmlformats.org/officeDocument/2006/relationships/image" Target="../media/image-17-8.png"/><Relationship Id="rId9" Type="http://schemas.openxmlformats.org/officeDocument/2006/relationships/image" Target="../media/image-17-9.png"/><Relationship Id="rId10" Type="http://schemas.openxmlformats.org/officeDocument/2006/relationships/image" Target="../media/image-17-10.png"/><Relationship Id="rId11" Type="http://schemas.openxmlformats.org/officeDocument/2006/relationships/image" Target="../media/image-17-11.png"/><Relationship Id="rId12" Type="http://schemas.openxmlformats.org/officeDocument/2006/relationships/image" Target="../media/image-17-12.png"/><Relationship Id="rId13" Type="http://schemas.openxmlformats.org/officeDocument/2006/relationships/image" Target="../media/image-17-13.png"/><Relationship Id="rId14" Type="http://schemas.openxmlformats.org/officeDocument/2006/relationships/image" Target="../media/image-17-14.png"/><Relationship Id="rId15" Type="http://schemas.openxmlformats.org/officeDocument/2006/relationships/image" Target="../media/image-17-15.png"/><Relationship Id="rId16" Type="http://schemas.openxmlformats.org/officeDocument/2006/relationships/image" Target="../media/image-17-16.png"/><Relationship Id="rId17" Type="http://schemas.openxmlformats.org/officeDocument/2006/relationships/image" Target="../media/image-17-17.png"/><Relationship Id="rId18" Type="http://schemas.openxmlformats.org/officeDocument/2006/relationships/image" Target="../media/image-17-18.png"/><Relationship Id="rId19" Type="http://schemas.openxmlformats.org/officeDocument/2006/relationships/image" Target="../media/image-17-19.png"/><Relationship Id="rId20" Type="http://schemas.openxmlformats.org/officeDocument/2006/relationships/image" Target="../media/image-17-20.png"/><Relationship Id="rId21" Type="http://schemas.openxmlformats.org/officeDocument/2006/relationships/image" Target="../media/image-17-21.png"/><Relationship Id="rId22" Type="http://schemas.openxmlformats.org/officeDocument/2006/relationships/image" Target="../media/image-17-22.png"/><Relationship Id="rId23" Type="http://schemas.openxmlformats.org/officeDocument/2006/relationships/image" Target="../media/image-17-23.png"/><Relationship Id="rId24" Type="http://schemas.openxmlformats.org/officeDocument/2006/relationships/image" Target="../media/image-17-24.png"/><Relationship Id="rId25" Type="http://schemas.openxmlformats.org/officeDocument/2006/relationships/image" Target="../media/image-17-25.png"/><Relationship Id="rId26" Type="http://schemas.openxmlformats.org/officeDocument/2006/relationships/image" Target="../media/image-17-26.png"/><Relationship Id="rId27" Type="http://schemas.openxmlformats.org/officeDocument/2006/relationships/image" Target="../media/image-17-27.png"/><Relationship Id="rId28" Type="http://schemas.openxmlformats.org/officeDocument/2006/relationships/image" Target="../media/image-17-28.png"/><Relationship Id="rId29" Type="http://schemas.openxmlformats.org/officeDocument/2006/relationships/image" Target="../media/image-17-29.png"/><Relationship Id="rId30" Type="http://schemas.openxmlformats.org/officeDocument/2006/relationships/image" Target="../media/image-17-30.png"/><Relationship Id="rId31" Type="http://schemas.openxmlformats.org/officeDocument/2006/relationships/image" Target="../media/image-17-31.png"/><Relationship Id="rId32" Type="http://schemas.openxmlformats.org/officeDocument/2006/relationships/image" Target="../media/image-17-32.png"/><Relationship Id="rId33" Type="http://schemas.openxmlformats.org/officeDocument/2006/relationships/image" Target="../media/image-17-33.png"/><Relationship Id="rId34" Type="http://schemas.openxmlformats.org/officeDocument/2006/relationships/image" Target="../media/image-17-34.png"/><Relationship Id="rId35" Type="http://schemas.openxmlformats.org/officeDocument/2006/relationships/slideLayout" Target="../slideLayouts/slideLayout1.xml"/><Relationship Id="rId36"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image-18-1.png"/><Relationship Id="rId2" Type="http://schemas.openxmlformats.org/officeDocument/2006/relationships/image" Target="../media/image-18-2.png"/><Relationship Id="rId3" Type="http://schemas.openxmlformats.org/officeDocument/2006/relationships/image" Target="../media/image-18-3.png"/><Relationship Id="rId4" Type="http://schemas.openxmlformats.org/officeDocument/2006/relationships/image" Target="../media/image-18-4.png"/><Relationship Id="rId5" Type="http://schemas.openxmlformats.org/officeDocument/2006/relationships/image" Target="../media/image-18-5.png"/><Relationship Id="rId6" Type="http://schemas.openxmlformats.org/officeDocument/2006/relationships/image" Target="../media/image-18-6.png"/><Relationship Id="rId7" Type="http://schemas.openxmlformats.org/officeDocument/2006/relationships/image" Target="../media/image-18-7.png"/><Relationship Id="rId8" Type="http://schemas.openxmlformats.org/officeDocument/2006/relationships/image" Target="../media/image-18-8.png"/><Relationship Id="rId9" Type="http://schemas.openxmlformats.org/officeDocument/2006/relationships/image" Target="../media/image-18-9.png"/><Relationship Id="rId10" Type="http://schemas.openxmlformats.org/officeDocument/2006/relationships/image" Target="../media/image-18-10.png"/><Relationship Id="rId11" Type="http://schemas.openxmlformats.org/officeDocument/2006/relationships/image" Target="../media/image-18-11.png"/><Relationship Id="rId12" Type="http://schemas.openxmlformats.org/officeDocument/2006/relationships/image" Target="../media/image-18-12.png"/><Relationship Id="rId13" Type="http://schemas.openxmlformats.org/officeDocument/2006/relationships/image" Target="../media/image-18-13.png"/><Relationship Id="rId14" Type="http://schemas.openxmlformats.org/officeDocument/2006/relationships/image" Target="../media/image-18-14.png"/><Relationship Id="rId15" Type="http://schemas.openxmlformats.org/officeDocument/2006/relationships/image" Target="../media/image-18-15.png"/><Relationship Id="rId16" Type="http://schemas.openxmlformats.org/officeDocument/2006/relationships/image" Target="../media/image-18-16.png"/><Relationship Id="rId17" Type="http://schemas.openxmlformats.org/officeDocument/2006/relationships/image" Target="../media/image-18-17.png"/><Relationship Id="rId18" Type="http://schemas.openxmlformats.org/officeDocument/2006/relationships/image" Target="../media/image-18-18.png"/><Relationship Id="rId19" Type="http://schemas.openxmlformats.org/officeDocument/2006/relationships/image" Target="../media/image-18-19.png"/><Relationship Id="rId20" Type="http://schemas.openxmlformats.org/officeDocument/2006/relationships/image" Target="../media/image-18-20.png"/><Relationship Id="rId21" Type="http://schemas.openxmlformats.org/officeDocument/2006/relationships/image" Target="../media/image-18-21.png"/><Relationship Id="rId22" Type="http://schemas.openxmlformats.org/officeDocument/2006/relationships/slideLayout" Target="../slideLayouts/slideLayout1.xml"/><Relationship Id="rId2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image-19-1.png"/><Relationship Id="rId2" Type="http://schemas.openxmlformats.org/officeDocument/2006/relationships/image" Target="../media/image-19-2.png"/><Relationship Id="rId3" Type="http://schemas.openxmlformats.org/officeDocument/2006/relationships/image" Target="../media/image-19-3.png"/><Relationship Id="rId4" Type="http://schemas.openxmlformats.org/officeDocument/2006/relationships/image" Target="../media/image-19-4.png"/><Relationship Id="rId5" Type="http://schemas.openxmlformats.org/officeDocument/2006/relationships/image" Target="../media/image-19-5.png"/><Relationship Id="rId6" Type="http://schemas.openxmlformats.org/officeDocument/2006/relationships/image" Target="../media/image-19-6.png"/><Relationship Id="rId7" Type="http://schemas.openxmlformats.org/officeDocument/2006/relationships/image" Target="../media/image-19-7.png"/><Relationship Id="rId8" Type="http://schemas.openxmlformats.org/officeDocument/2006/relationships/image" Target="../media/image-19-8.png"/><Relationship Id="rId9" Type="http://schemas.openxmlformats.org/officeDocument/2006/relationships/image" Target="../media/image-19-9.png"/><Relationship Id="rId10" Type="http://schemas.openxmlformats.org/officeDocument/2006/relationships/image" Target="../media/image-19-10.png"/><Relationship Id="rId11" Type="http://schemas.openxmlformats.org/officeDocument/2006/relationships/image" Target="../media/image-19-11.png"/><Relationship Id="rId12" Type="http://schemas.openxmlformats.org/officeDocument/2006/relationships/image" Target="../media/image-19-12.png"/><Relationship Id="rId13" Type="http://schemas.openxmlformats.org/officeDocument/2006/relationships/image" Target="../media/image-19-13.png"/><Relationship Id="rId14" Type="http://schemas.openxmlformats.org/officeDocument/2006/relationships/slideLayout" Target="../slideLayouts/slideLayout1.xml"/><Relationship Id="rId15"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5.png"/><Relationship Id="rId6" Type="http://schemas.openxmlformats.org/officeDocument/2006/relationships/image" Target="../media/image-2-6.png"/><Relationship Id="rId7" Type="http://schemas.openxmlformats.org/officeDocument/2006/relationships/image" Target="../media/image-2-7.png"/><Relationship Id="rId8" Type="http://schemas.openxmlformats.org/officeDocument/2006/relationships/image" Target="../media/image-2-8.png"/><Relationship Id="rId9" Type="http://schemas.openxmlformats.org/officeDocument/2006/relationships/image" Target="../media/image-2-9.png"/><Relationship Id="rId10" Type="http://schemas.openxmlformats.org/officeDocument/2006/relationships/image" Target="../media/image-2-10.png"/><Relationship Id="rId11" Type="http://schemas.openxmlformats.org/officeDocument/2006/relationships/image" Target="../media/image-2-11.png"/><Relationship Id="rId12" Type="http://schemas.openxmlformats.org/officeDocument/2006/relationships/image" Target="../media/image-2-12.png"/><Relationship Id="rId13" Type="http://schemas.openxmlformats.org/officeDocument/2006/relationships/image" Target="../media/image-2-13.png"/><Relationship Id="rId14" Type="http://schemas.openxmlformats.org/officeDocument/2006/relationships/image" Target="../media/image-2-14.png"/><Relationship Id="rId15" Type="http://schemas.openxmlformats.org/officeDocument/2006/relationships/image" Target="../media/image-2-15.png"/><Relationship Id="rId16" Type="http://schemas.openxmlformats.org/officeDocument/2006/relationships/image" Target="../media/image-2-16.png"/><Relationship Id="rId17" Type="http://schemas.openxmlformats.org/officeDocument/2006/relationships/image" Target="../media/image-2-17.png"/><Relationship Id="rId18" Type="http://schemas.openxmlformats.org/officeDocument/2006/relationships/image" Target="../media/image-2-18.png"/><Relationship Id="rId19" Type="http://schemas.openxmlformats.org/officeDocument/2006/relationships/image" Target="../media/image-2-19.png"/><Relationship Id="rId20" Type="http://schemas.openxmlformats.org/officeDocument/2006/relationships/image" Target="../media/image-2-20.png"/><Relationship Id="rId21" Type="http://schemas.openxmlformats.org/officeDocument/2006/relationships/image" Target="../media/image-2-21.png"/><Relationship Id="rId22" Type="http://schemas.openxmlformats.org/officeDocument/2006/relationships/image" Target="../media/image-2-22.png"/><Relationship Id="rId23" Type="http://schemas.openxmlformats.org/officeDocument/2006/relationships/image" Target="../media/image-2-23.png"/><Relationship Id="rId24" Type="http://schemas.openxmlformats.org/officeDocument/2006/relationships/image" Target="../media/image-2-24.png"/><Relationship Id="rId25" Type="http://schemas.openxmlformats.org/officeDocument/2006/relationships/image" Target="../media/image-2-25.png"/><Relationship Id="rId26" Type="http://schemas.openxmlformats.org/officeDocument/2006/relationships/image" Target="../media/image-2-26.png"/><Relationship Id="rId27" Type="http://schemas.openxmlformats.org/officeDocument/2006/relationships/image" Target="../media/image-2-27.png"/><Relationship Id="rId28" Type="http://schemas.openxmlformats.org/officeDocument/2006/relationships/slideLayout" Target="../slideLayouts/slideLayout1.xml"/><Relationship Id="rId29"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image-20-1.png"/><Relationship Id="rId2" Type="http://schemas.openxmlformats.org/officeDocument/2006/relationships/image" Target="../media/image-20-2.png"/><Relationship Id="rId3" Type="http://schemas.openxmlformats.org/officeDocument/2006/relationships/image" Target="../media/image-20-3.png"/><Relationship Id="rId4" Type="http://schemas.openxmlformats.org/officeDocument/2006/relationships/image" Target="../media/image-20-4.png"/><Relationship Id="rId5" Type="http://schemas.openxmlformats.org/officeDocument/2006/relationships/image" Target="../media/image-20-5.png"/><Relationship Id="rId6" Type="http://schemas.openxmlformats.org/officeDocument/2006/relationships/image" Target="../media/image-20-6.png"/><Relationship Id="rId7" Type="http://schemas.openxmlformats.org/officeDocument/2006/relationships/image" Target="../media/image-20-7.png"/><Relationship Id="rId8" Type="http://schemas.openxmlformats.org/officeDocument/2006/relationships/image" Target="../media/image-20-8.png"/><Relationship Id="rId9" Type="http://schemas.openxmlformats.org/officeDocument/2006/relationships/image" Target="../media/image-20-9.png"/><Relationship Id="rId10" Type="http://schemas.openxmlformats.org/officeDocument/2006/relationships/image" Target="../media/image-20-10.png"/><Relationship Id="rId11" Type="http://schemas.openxmlformats.org/officeDocument/2006/relationships/image" Target="../media/image-20-11.png"/><Relationship Id="rId12" Type="http://schemas.openxmlformats.org/officeDocument/2006/relationships/image" Target="../media/image-20-12.png"/><Relationship Id="rId13" Type="http://schemas.openxmlformats.org/officeDocument/2006/relationships/image" Target="../media/image-20-13.png"/><Relationship Id="rId14" Type="http://schemas.openxmlformats.org/officeDocument/2006/relationships/image" Target="../media/image-20-14.png"/><Relationship Id="rId15" Type="http://schemas.openxmlformats.org/officeDocument/2006/relationships/slideLayout" Target="../slideLayouts/slideLayout1.xml"/><Relationship Id="rId16" Type="http://schemas.openxmlformats.org/officeDocument/2006/relationships/notesSlide" Target="../notesSlides/notesSlide20.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image" Target="../media/image-3-5.png"/><Relationship Id="rId6" Type="http://schemas.openxmlformats.org/officeDocument/2006/relationships/image" Target="../media/image-3-6.png"/><Relationship Id="rId7" Type="http://schemas.openxmlformats.org/officeDocument/2006/relationships/image" Target="../media/image-3-7.png"/><Relationship Id="rId8" Type="http://schemas.openxmlformats.org/officeDocument/2006/relationships/image" Target="../media/image-3-8.png"/><Relationship Id="rId9" Type="http://schemas.openxmlformats.org/officeDocument/2006/relationships/image" Target="../media/image-3-9.png"/><Relationship Id="rId10" Type="http://schemas.openxmlformats.org/officeDocument/2006/relationships/image" Target="../media/image-3-10.png"/><Relationship Id="rId11" Type="http://schemas.openxmlformats.org/officeDocument/2006/relationships/image" Target="../media/image-3-11.png"/><Relationship Id="rId12" Type="http://schemas.openxmlformats.org/officeDocument/2006/relationships/image" Target="../media/image-3-12.png"/><Relationship Id="rId13" Type="http://schemas.openxmlformats.org/officeDocument/2006/relationships/image" Target="../media/image-3-13.png"/><Relationship Id="rId14" Type="http://schemas.openxmlformats.org/officeDocument/2006/relationships/image" Target="../media/image-3-14.png"/><Relationship Id="rId15" Type="http://schemas.openxmlformats.org/officeDocument/2006/relationships/image" Target="../media/image-3-15.png"/><Relationship Id="rId16" Type="http://schemas.openxmlformats.org/officeDocument/2006/relationships/image" Target="../media/image-3-16.png"/><Relationship Id="rId17" Type="http://schemas.openxmlformats.org/officeDocument/2006/relationships/slideLayout" Target="../slideLayouts/slideLayout1.xml"/><Relationship Id="rId18"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image" Target="../media/image-4-5.png"/><Relationship Id="rId6" Type="http://schemas.openxmlformats.org/officeDocument/2006/relationships/image" Target="../media/image-4-6.png"/><Relationship Id="rId7" Type="http://schemas.openxmlformats.org/officeDocument/2006/relationships/image" Target="../media/image-4-7.png"/><Relationship Id="rId8" Type="http://schemas.openxmlformats.org/officeDocument/2006/relationships/image" Target="../media/image-4-8.png"/><Relationship Id="rId9" Type="http://schemas.openxmlformats.org/officeDocument/2006/relationships/image" Target="../media/image-4-9.png"/><Relationship Id="rId10" Type="http://schemas.openxmlformats.org/officeDocument/2006/relationships/image" Target="../media/image-4-10.png"/><Relationship Id="rId11" Type="http://schemas.openxmlformats.org/officeDocument/2006/relationships/image" Target="../media/image-4-11.png"/><Relationship Id="rId12" Type="http://schemas.openxmlformats.org/officeDocument/2006/relationships/slideLayout" Target="../slideLayouts/slideLayout1.xml"/><Relationship Id="rId1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image" Target="../media/image-5-5.png"/><Relationship Id="rId6" Type="http://schemas.openxmlformats.org/officeDocument/2006/relationships/image" Target="../media/image-5-6.png"/><Relationship Id="rId7" Type="http://schemas.openxmlformats.org/officeDocument/2006/relationships/image" Target="../media/image-5-7.png"/><Relationship Id="rId8" Type="http://schemas.openxmlformats.org/officeDocument/2006/relationships/image" Target="../media/image-5-8.png"/><Relationship Id="rId9" Type="http://schemas.openxmlformats.org/officeDocument/2006/relationships/image" Target="../media/image-5-9.png"/><Relationship Id="rId10" Type="http://schemas.openxmlformats.org/officeDocument/2006/relationships/image" Target="../media/image-5-10.png"/><Relationship Id="rId11" Type="http://schemas.openxmlformats.org/officeDocument/2006/relationships/image" Target="../media/image-5-11.png"/><Relationship Id="rId12" Type="http://schemas.openxmlformats.org/officeDocument/2006/relationships/image" Target="../media/image-5-12.png"/><Relationship Id="rId13" Type="http://schemas.openxmlformats.org/officeDocument/2006/relationships/image" Target="../media/image-5-13.png"/><Relationship Id="rId14" Type="http://schemas.openxmlformats.org/officeDocument/2006/relationships/image" Target="../media/image-5-14.png"/><Relationship Id="rId15" Type="http://schemas.openxmlformats.org/officeDocument/2006/relationships/image" Target="../media/image-5-15.png"/><Relationship Id="rId16" Type="http://schemas.openxmlformats.org/officeDocument/2006/relationships/image" Target="../media/image-5-16.png"/><Relationship Id="rId17" Type="http://schemas.openxmlformats.org/officeDocument/2006/relationships/image" Target="../media/image-5-17.png"/><Relationship Id="rId18" Type="http://schemas.openxmlformats.org/officeDocument/2006/relationships/image" Target="../media/image-5-18.png"/><Relationship Id="rId19" Type="http://schemas.openxmlformats.org/officeDocument/2006/relationships/image" Target="../media/image-5-19.png"/><Relationship Id="rId20" Type="http://schemas.openxmlformats.org/officeDocument/2006/relationships/image" Target="../media/image-5-20.png"/><Relationship Id="rId21" Type="http://schemas.openxmlformats.org/officeDocument/2006/relationships/image" Target="../media/image-5-21.png"/><Relationship Id="rId22" Type="http://schemas.openxmlformats.org/officeDocument/2006/relationships/image" Target="../media/image-5-22.png"/><Relationship Id="rId23" Type="http://schemas.openxmlformats.org/officeDocument/2006/relationships/image" Target="../media/image-5-23.png"/><Relationship Id="rId24" Type="http://schemas.openxmlformats.org/officeDocument/2006/relationships/image" Target="../media/image-5-24.png"/><Relationship Id="rId25" Type="http://schemas.openxmlformats.org/officeDocument/2006/relationships/image" Target="../media/image-5-25.png"/><Relationship Id="rId26" Type="http://schemas.openxmlformats.org/officeDocument/2006/relationships/image" Target="../media/image-5-26.png"/><Relationship Id="rId27" Type="http://schemas.openxmlformats.org/officeDocument/2006/relationships/image" Target="../media/image-5-27.png"/><Relationship Id="rId28" Type="http://schemas.openxmlformats.org/officeDocument/2006/relationships/image" Target="../media/image-5-28.png"/><Relationship Id="rId29" Type="http://schemas.openxmlformats.org/officeDocument/2006/relationships/slideLayout" Target="../slideLayouts/slideLayout1.xml"/><Relationship Id="rId30"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image" Target="../media/image-6-5.png"/><Relationship Id="rId6" Type="http://schemas.openxmlformats.org/officeDocument/2006/relationships/image" Target="../media/image-6-6.png"/><Relationship Id="rId7" Type="http://schemas.openxmlformats.org/officeDocument/2006/relationships/image" Target="../media/image-6-7.png"/><Relationship Id="rId8" Type="http://schemas.openxmlformats.org/officeDocument/2006/relationships/image" Target="../media/image-6-8.png"/><Relationship Id="rId9" Type="http://schemas.openxmlformats.org/officeDocument/2006/relationships/image" Target="../media/image-6-9.png"/><Relationship Id="rId10" Type="http://schemas.openxmlformats.org/officeDocument/2006/relationships/image" Target="../media/image-6-10.png"/><Relationship Id="rId11" Type="http://schemas.openxmlformats.org/officeDocument/2006/relationships/image" Target="../media/image-6-11.png"/><Relationship Id="rId12" Type="http://schemas.openxmlformats.org/officeDocument/2006/relationships/image" Target="../media/image-6-12.png"/><Relationship Id="rId13" Type="http://schemas.openxmlformats.org/officeDocument/2006/relationships/image" Target="../media/image-6-13.png"/><Relationship Id="rId14" Type="http://schemas.openxmlformats.org/officeDocument/2006/relationships/image" Target="../media/image-6-14.png"/><Relationship Id="rId15" Type="http://schemas.openxmlformats.org/officeDocument/2006/relationships/image" Target="../media/image-6-15.png"/><Relationship Id="rId16" Type="http://schemas.openxmlformats.org/officeDocument/2006/relationships/image" Target="../media/image-6-16.png"/><Relationship Id="rId17" Type="http://schemas.openxmlformats.org/officeDocument/2006/relationships/image" Target="../media/image-6-17.png"/><Relationship Id="rId18" Type="http://schemas.openxmlformats.org/officeDocument/2006/relationships/image" Target="../media/image-6-18.png"/><Relationship Id="rId19" Type="http://schemas.openxmlformats.org/officeDocument/2006/relationships/slideLayout" Target="../slideLayouts/slideLayout1.xml"/><Relationship Id="rId20"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image" Target="../media/image-7-4.png"/><Relationship Id="rId5" Type="http://schemas.openxmlformats.org/officeDocument/2006/relationships/image" Target="../media/image-7-5.jpg"/><Relationship Id="rId6" Type="http://schemas.openxmlformats.org/officeDocument/2006/relationships/image" Target="../media/image-7-6.png"/><Relationship Id="rId7" Type="http://schemas.openxmlformats.org/officeDocument/2006/relationships/image" Target="../media/image-7-7.png"/><Relationship Id="rId8" Type="http://schemas.openxmlformats.org/officeDocument/2006/relationships/image" Target="../media/image-7-8.png"/><Relationship Id="rId9" Type="http://schemas.openxmlformats.org/officeDocument/2006/relationships/image" Target="../media/image-7-9.png"/><Relationship Id="rId10" Type="http://schemas.openxmlformats.org/officeDocument/2006/relationships/image" Target="../media/image-7-10.png"/><Relationship Id="rId11" Type="http://schemas.openxmlformats.org/officeDocument/2006/relationships/image" Target="../media/image-7-11.png"/><Relationship Id="rId12" Type="http://schemas.openxmlformats.org/officeDocument/2006/relationships/image" Target="../media/image-7-12.png"/><Relationship Id="rId13" Type="http://schemas.openxmlformats.org/officeDocument/2006/relationships/image" Target="../media/image-7-13.png"/><Relationship Id="rId14" Type="http://schemas.openxmlformats.org/officeDocument/2006/relationships/image" Target="../media/image-7-14.png"/><Relationship Id="rId15" Type="http://schemas.openxmlformats.org/officeDocument/2006/relationships/image" Target="../media/image-7-15.png"/><Relationship Id="rId16" Type="http://schemas.openxmlformats.org/officeDocument/2006/relationships/image" Target="../media/image-7-16.png"/><Relationship Id="rId17" Type="http://schemas.openxmlformats.org/officeDocument/2006/relationships/image" Target="../media/image-7-17.png"/><Relationship Id="rId18" Type="http://schemas.openxmlformats.org/officeDocument/2006/relationships/image" Target="../media/image-7-18.png"/><Relationship Id="rId19" Type="http://schemas.openxmlformats.org/officeDocument/2006/relationships/image" Target="../media/image-7-19.png"/><Relationship Id="rId20" Type="http://schemas.openxmlformats.org/officeDocument/2006/relationships/image" Target="../media/image-7-20.png"/><Relationship Id="rId21" Type="http://schemas.openxmlformats.org/officeDocument/2006/relationships/image" Target="../media/image-7-21.png"/><Relationship Id="rId22" Type="http://schemas.openxmlformats.org/officeDocument/2006/relationships/slideLayout" Target="../slideLayouts/slideLayout1.xml"/><Relationship Id="rId23"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4" Type="http://schemas.openxmlformats.org/officeDocument/2006/relationships/image" Target="../media/image-8-4.png"/><Relationship Id="rId5" Type="http://schemas.openxmlformats.org/officeDocument/2006/relationships/image" Target="../media/image-8-5.png"/><Relationship Id="rId6" Type="http://schemas.openxmlformats.org/officeDocument/2006/relationships/image" Target="../media/image-8-6.png"/><Relationship Id="rId7" Type="http://schemas.openxmlformats.org/officeDocument/2006/relationships/image" Target="../media/image-8-7.png"/><Relationship Id="rId8" Type="http://schemas.openxmlformats.org/officeDocument/2006/relationships/image" Target="../media/image-8-8.png"/><Relationship Id="rId9" Type="http://schemas.openxmlformats.org/officeDocument/2006/relationships/image" Target="../media/image-8-9.png"/><Relationship Id="rId10" Type="http://schemas.openxmlformats.org/officeDocument/2006/relationships/image" Target="../media/image-8-10.png"/><Relationship Id="rId11" Type="http://schemas.openxmlformats.org/officeDocument/2006/relationships/image" Target="../media/image-8-11.png"/><Relationship Id="rId12" Type="http://schemas.openxmlformats.org/officeDocument/2006/relationships/image" Target="../media/image-8-12.png"/><Relationship Id="rId13" Type="http://schemas.openxmlformats.org/officeDocument/2006/relationships/image" Target="../media/image-8-13.png"/><Relationship Id="rId14" Type="http://schemas.openxmlformats.org/officeDocument/2006/relationships/image" Target="../media/image-8-14.png"/><Relationship Id="rId15" Type="http://schemas.openxmlformats.org/officeDocument/2006/relationships/image" Target="../media/image-8-15.png"/><Relationship Id="rId16" Type="http://schemas.openxmlformats.org/officeDocument/2006/relationships/image" Target="../media/image-8-16.png"/><Relationship Id="rId17" Type="http://schemas.openxmlformats.org/officeDocument/2006/relationships/slideLayout" Target="../slideLayouts/slideLayout1.xml"/><Relationship Id="rId18"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image" Target="../media/image-9-3.png"/><Relationship Id="rId4" Type="http://schemas.openxmlformats.org/officeDocument/2006/relationships/image" Target="../media/image-9-4.png"/><Relationship Id="rId5" Type="http://schemas.openxmlformats.org/officeDocument/2006/relationships/image" Target="../media/image-9-5.png"/><Relationship Id="rId6" Type="http://schemas.openxmlformats.org/officeDocument/2006/relationships/image" Target="../media/image-9-6.png"/><Relationship Id="rId7" Type="http://schemas.openxmlformats.org/officeDocument/2006/relationships/image" Target="../media/image-9-7.png"/><Relationship Id="rId8" Type="http://schemas.openxmlformats.org/officeDocument/2006/relationships/image" Target="../media/image-9-8.png"/><Relationship Id="rId9" Type="http://schemas.openxmlformats.org/officeDocument/2006/relationships/image" Target="../media/image-9-9.png"/><Relationship Id="rId10" Type="http://schemas.openxmlformats.org/officeDocument/2006/relationships/image" Target="../media/image-9-10.png"/><Relationship Id="rId11" Type="http://schemas.openxmlformats.org/officeDocument/2006/relationships/image" Target="../media/image-9-11.png"/><Relationship Id="rId12" Type="http://schemas.openxmlformats.org/officeDocument/2006/relationships/image" Target="../media/image-9-12.png"/><Relationship Id="rId13" Type="http://schemas.openxmlformats.org/officeDocument/2006/relationships/image" Target="../media/image-9-13.png"/><Relationship Id="rId14" Type="http://schemas.openxmlformats.org/officeDocument/2006/relationships/image" Target="../media/image-9-14.png"/><Relationship Id="rId15" Type="http://schemas.openxmlformats.org/officeDocument/2006/relationships/slideLayout" Target="../slideLayouts/slideLayout1.xml"/><Relationship Id="rId16"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2192000" cy="6858000"/>
          </a:xfrm>
          <a:prstGeom prst="rect">
            <a:avLst/>
          </a:prstGeom>
        </p:spPr>
      </p:pic>
      <p:pic>
        <p:nvPicPr>
          <p:cNvPr id="3" name="Image 1" descr="preencoded.png">    </p:cNvPr>
          <p:cNvPicPr>
            <a:picLocks noChangeAspect="1"/>
          </p:cNvPicPr>
          <p:nvPr/>
        </p:nvPicPr>
        <p:blipFill>
          <a:blip r:embed="rId2"/>
          <a:stretch>
            <a:fillRect/>
          </a:stretch>
        </p:blipFill>
        <p:spPr>
          <a:xfrm>
            <a:off x="0" y="0"/>
            <a:ext cx="12192000" cy="6858000"/>
          </a:xfrm>
          <a:prstGeom prst="rect">
            <a:avLst/>
          </a:prstGeom>
        </p:spPr>
      </p:pic>
      <p:pic>
        <p:nvPicPr>
          <p:cNvPr id="4" name="Image 2" descr="preencoded.png">    </p:cNvPr>
          <p:cNvPicPr>
            <a:picLocks noChangeAspect="1"/>
          </p:cNvPicPr>
          <p:nvPr/>
        </p:nvPicPr>
        <p:blipFill>
          <a:blip r:embed="rId3"/>
          <a:stretch>
            <a:fillRect/>
          </a:stretch>
        </p:blipFill>
        <p:spPr>
          <a:xfrm>
            <a:off x="609600" y="3781425"/>
            <a:ext cx="4389090" cy="19050"/>
          </a:xfrm>
          <a:prstGeom prst="rect">
            <a:avLst/>
          </a:prstGeom>
        </p:spPr>
      </p:pic>
      <p:pic>
        <p:nvPicPr>
          <p:cNvPr id="5" name="Image 3" descr="preencoded.png">    </p:cNvPr>
          <p:cNvPicPr>
            <a:picLocks noChangeAspect="1"/>
          </p:cNvPicPr>
          <p:nvPr/>
        </p:nvPicPr>
        <p:blipFill>
          <a:blip r:embed="rId4"/>
          <a:stretch>
            <a:fillRect/>
          </a:stretch>
        </p:blipFill>
        <p:spPr>
          <a:xfrm>
            <a:off x="6400800" y="1371600"/>
            <a:ext cx="3657600" cy="3657600"/>
          </a:xfrm>
          <a:prstGeom prst="rect">
            <a:avLst/>
          </a:prstGeom>
        </p:spPr>
      </p:pic>
      <p:pic>
        <p:nvPicPr>
          <p:cNvPr id="6" name="Image 4" descr="preencoded.png">    </p:cNvPr>
          <p:cNvPicPr>
            <a:picLocks noChangeAspect="1"/>
          </p:cNvPicPr>
          <p:nvPr/>
        </p:nvPicPr>
        <p:blipFill>
          <a:blip r:embed="rId5"/>
          <a:stretch>
            <a:fillRect/>
          </a:stretch>
        </p:blipFill>
        <p:spPr>
          <a:xfrm>
            <a:off x="8001000" y="2971800"/>
            <a:ext cx="3048000" cy="3048000"/>
          </a:xfrm>
          <a:prstGeom prst="rect">
            <a:avLst/>
          </a:prstGeom>
        </p:spPr>
      </p:pic>
      <p:pic>
        <p:nvPicPr>
          <p:cNvPr id="7" name="Image 5" descr="preencoded.png">    </p:cNvPr>
          <p:cNvPicPr>
            <a:picLocks noChangeAspect="1"/>
          </p:cNvPicPr>
          <p:nvPr/>
        </p:nvPicPr>
        <p:blipFill>
          <a:blip r:embed="rId6"/>
          <a:stretch>
            <a:fillRect/>
          </a:stretch>
        </p:blipFill>
        <p:spPr>
          <a:xfrm>
            <a:off x="6829256" y="1800057"/>
            <a:ext cx="4019887" cy="4019887"/>
          </a:xfrm>
          <a:prstGeom prst="rect">
            <a:avLst/>
          </a:prstGeom>
        </p:spPr>
      </p:pic>
      <p:sp>
        <p:nvSpPr>
          <p:cNvPr id="8" name="Text 0"/>
          <p:cNvSpPr/>
          <p:nvPr/>
        </p:nvSpPr>
        <p:spPr>
          <a:xfrm>
            <a:off x="609600" y="1876425"/>
            <a:ext cx="5486400" cy="1714500"/>
          </a:xfrm>
          <a:prstGeom prst="rect">
            <a:avLst/>
          </a:prstGeom>
          <a:noFill/>
          <a:ln/>
        </p:spPr>
        <p:txBody>
          <a:bodyPr wrap="square" lIns="0" tIns="0" rIns="0" bIns="0" rtlCol="0" anchor="t" vert="horz"/>
          <a:lstStyle/>
          <a:p>
            <a:pPr indent="0" marL="0">
              <a:lnSpc>
                <a:spcPts val="4500"/>
              </a:lnSpc>
              <a:buNone/>
            </a:pPr>
            <a:r>
              <a:rPr lang="en-US" sz="3600" b="1" dirty="0">
                <a:solidFill>
                  <a:srgbClr val="FFFFFF"/>
                </a:solidFill>
                <a:latin typeface="Roboto" pitchFamily="34" charset="0"/>
                <a:ea typeface="Roboto" pitchFamily="34" charset="-122"/>
                <a:cs typeface="Roboto" pitchFamily="34" charset="-120"/>
              </a:rPr>
              <a:t>Design and Control of a</a:t>
            </a:r>
            <a:pPr indent="0" marL="0">
              <a:lnSpc>
                <a:spcPts val="4500"/>
              </a:lnSpc>
              <a:buNone/>
            </a:pPr>
            <a:r>
              <a:rPr lang="en-US" sz="3600" b="1" dirty="0">
                <a:solidFill>
                  <a:srgbClr val="FFFFFF"/>
                </a:solidFill>
                <a:latin typeface="Roboto" pitchFamily="34" charset="0"/>
                <a:ea typeface="Roboto" pitchFamily="34" charset="-122"/>
                <a:cs typeface="Roboto" pitchFamily="34" charset="-120"/>
              </a:rPr>
              <a:t>
</a:t>
            </a:r>
            <a:pPr indent="0" marL="0">
              <a:lnSpc>
                <a:spcPts val="4500"/>
              </a:lnSpc>
              <a:buNone/>
            </a:pPr>
            <a:r>
              <a:rPr lang="en-US" sz="3600" b="1" dirty="0">
                <a:solidFill>
                  <a:srgbClr val="FFFFFF"/>
                </a:solidFill>
                <a:latin typeface="Roboto" pitchFamily="34" charset="0"/>
                <a:ea typeface="Roboto" pitchFamily="34" charset="-122"/>
                <a:cs typeface="Roboto" pitchFamily="34" charset="-120"/>
              </a:rPr>
              <a:t>5-DOF LEGO EV3 Manipulator</a:t>
            </a:r>
            <a:endParaRPr lang="en-US" sz="3600" dirty="0"/>
          </a:p>
        </p:txBody>
      </p:sp>
      <p:sp>
        <p:nvSpPr>
          <p:cNvPr id="9" name="Text 1"/>
          <p:cNvSpPr/>
          <p:nvPr/>
        </p:nvSpPr>
        <p:spPr>
          <a:xfrm>
            <a:off x="609600" y="4143375"/>
            <a:ext cx="5486400" cy="609600"/>
          </a:xfrm>
          <a:prstGeom prst="rect">
            <a:avLst/>
          </a:prstGeom>
          <a:noFill/>
          <a:ln/>
        </p:spPr>
        <p:txBody>
          <a:bodyPr wrap="square" lIns="0" tIns="0" rIns="0" bIns="0" rtlCol="0" anchor="t" vert="horz"/>
          <a:lstStyle/>
          <a:p>
            <a:pPr indent="0" marL="0">
              <a:lnSpc>
                <a:spcPts val="2400"/>
              </a:lnSpc>
              <a:buNone/>
            </a:pPr>
            <a:r>
              <a:rPr lang="en-US" sz="1800" dirty="0">
                <a:solidFill>
                  <a:srgbClr val="D1D5DB"/>
                </a:solidFill>
                <a:latin typeface="Roboto" pitchFamily="34" charset="0"/>
                <a:ea typeface="Roboto" pitchFamily="34" charset="-122"/>
                <a:cs typeface="Roboto" pitchFamily="34" charset="-120"/>
              </a:rPr>
              <a:t>An Academic Engineering Approach to Rapid Prototyping</a:t>
            </a:r>
            <a:endParaRPr lang="en-US" sz="1800" dirty="0"/>
          </a:p>
        </p:txBody>
      </p:sp>
      <p:sp>
        <p:nvSpPr>
          <p:cNvPr id="10" name="Text 2"/>
          <p:cNvSpPr/>
          <p:nvPr/>
        </p:nvSpPr>
        <p:spPr>
          <a:xfrm>
            <a:off x="609600" y="5210175"/>
            <a:ext cx="5486400" cy="266700"/>
          </a:xfrm>
          <a:prstGeom prst="rect">
            <a:avLst/>
          </a:prstGeom>
          <a:noFill/>
          <a:ln/>
        </p:spPr>
        <p:txBody>
          <a:bodyPr wrap="square" lIns="0" tIns="0" rIns="0" bIns="0" rtlCol="0" anchor="t" vert="horz"/>
          <a:lstStyle/>
          <a:p>
            <a:pPr indent="0" marL="0">
              <a:lnSpc>
                <a:spcPts val="2100"/>
              </a:lnSpc>
              <a:buNone/>
            </a:pPr>
            <a:r>
              <a:rPr lang="en-US" sz="1500" dirty="0">
                <a:solidFill>
                  <a:srgbClr val="9CA3AF"/>
                </a:solidFill>
                <a:latin typeface="Roboto" pitchFamily="34" charset="0"/>
                <a:ea typeface="Roboto" pitchFamily="34" charset="-122"/>
                <a:cs typeface="Roboto" pitchFamily="34" charset="-120"/>
              </a:rPr>
              <a:t>[你的姓名]</a:t>
            </a:r>
            <a:endParaRPr lang="en-US" sz="1500" dirty="0"/>
          </a:p>
        </p:txBody>
      </p:sp>
      <p:sp>
        <p:nvSpPr>
          <p:cNvPr id="11" name="Text 3"/>
          <p:cNvSpPr/>
          <p:nvPr/>
        </p:nvSpPr>
        <p:spPr>
          <a:xfrm>
            <a:off x="609600" y="5476875"/>
            <a:ext cx="5486400" cy="266700"/>
          </a:xfrm>
          <a:prstGeom prst="rect">
            <a:avLst/>
          </a:prstGeom>
          <a:noFill/>
          <a:ln/>
        </p:spPr>
        <p:txBody>
          <a:bodyPr wrap="square" lIns="0" tIns="0" rIns="0" bIns="0" rtlCol="0" anchor="t" vert="horz"/>
          <a:lstStyle/>
          <a:p>
            <a:pPr indent="0" marL="0">
              <a:lnSpc>
                <a:spcPts val="2100"/>
              </a:lnSpc>
              <a:buNone/>
            </a:pPr>
            <a:r>
              <a:rPr lang="en-US" sz="1500" dirty="0">
                <a:solidFill>
                  <a:srgbClr val="9CA3AF"/>
                </a:solidFill>
                <a:latin typeface="Roboto" pitchFamily="34" charset="0"/>
                <a:ea typeface="Roboto" pitchFamily="34" charset="-122"/>
                <a:cs typeface="Roboto" pitchFamily="34" charset="-120"/>
              </a:rPr>
              <a:t>[你的系所/單位]</a:t>
            </a:r>
            <a:endParaRPr lang="en-US" sz="1500" dirty="0"/>
          </a:p>
        </p:txBody>
      </p:sp>
      <p:sp>
        <p:nvSpPr>
          <p:cNvPr id="12" name="Text 4"/>
          <p:cNvSpPr/>
          <p:nvPr/>
        </p:nvSpPr>
        <p:spPr>
          <a:xfrm>
            <a:off x="10820400" y="6438900"/>
            <a:ext cx="914400" cy="228600"/>
          </a:xfrm>
          <a:prstGeom prst="rect">
            <a:avLst/>
          </a:prstGeom>
          <a:noFill/>
          <a:ln/>
        </p:spPr>
        <p:txBody>
          <a:bodyPr wrap="square" lIns="0" tIns="0" rIns="0" bIns="0" rtlCol="0" anchor="t" vert="horz"/>
          <a:lstStyle/>
          <a:p>
            <a:pPr indent="0" marL="0">
              <a:lnSpc>
                <a:spcPts val="1800"/>
              </a:lnSpc>
              <a:buNone/>
            </a:pPr>
            <a:r>
              <a:rPr lang="en-US" sz="1200" dirty="0">
                <a:solidFill>
                  <a:srgbClr val="9CA3AF"/>
                </a:solidFill>
                <a:latin typeface="Roboto" pitchFamily="34" charset="0"/>
                <a:ea typeface="Roboto" pitchFamily="34" charset="-122"/>
                <a:cs typeface="Roboto" pitchFamily="34" charset="-120"/>
              </a:rPr>
              <a:t>2025-12-13</a:t>
            </a:r>
            <a:endParaRPr lang="en-US" sz="12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2192000" cy="6858000"/>
          </a:xfrm>
          <a:prstGeom prst="rect">
            <a:avLst/>
          </a:prstGeom>
        </p:spPr>
      </p:pic>
      <p:pic>
        <p:nvPicPr>
          <p:cNvPr id="3" name="Image 1" descr="preencoded.png">    </p:cNvPr>
          <p:cNvPicPr>
            <a:picLocks noChangeAspect="1"/>
          </p:cNvPicPr>
          <p:nvPr/>
        </p:nvPicPr>
        <p:blipFill>
          <a:blip r:embed="rId2"/>
          <a:stretch>
            <a:fillRect/>
          </a:stretch>
        </p:blipFill>
        <p:spPr>
          <a:xfrm>
            <a:off x="609600" y="838200"/>
            <a:ext cx="914400" cy="38100"/>
          </a:xfrm>
          <a:prstGeom prst="rect">
            <a:avLst/>
          </a:prstGeom>
        </p:spPr>
      </p:pic>
      <p:pic>
        <p:nvPicPr>
          <p:cNvPr id="4" name="Image 2" descr="preencoded.png">    </p:cNvPr>
          <p:cNvPicPr>
            <a:picLocks noChangeAspect="1"/>
          </p:cNvPicPr>
          <p:nvPr/>
        </p:nvPicPr>
        <p:blipFill>
          <a:blip r:embed="rId3"/>
          <a:stretch>
            <a:fillRect/>
          </a:stretch>
        </p:blipFill>
        <p:spPr>
          <a:xfrm>
            <a:off x="609600" y="1257300"/>
            <a:ext cx="5257800" cy="2133600"/>
          </a:xfrm>
          <a:prstGeom prst="rect">
            <a:avLst/>
          </a:prstGeom>
        </p:spPr>
      </p:pic>
      <p:pic>
        <p:nvPicPr>
          <p:cNvPr id="5" name="Image 3" descr="preencoded.png">    </p:cNvPr>
          <p:cNvPicPr>
            <a:picLocks noChangeAspect="1"/>
          </p:cNvPicPr>
          <p:nvPr/>
        </p:nvPicPr>
        <p:blipFill>
          <a:blip r:embed="rId4"/>
          <a:stretch>
            <a:fillRect/>
          </a:stretch>
        </p:blipFill>
        <p:spPr>
          <a:xfrm>
            <a:off x="762000" y="1409700"/>
            <a:ext cx="381000" cy="381000"/>
          </a:xfrm>
          <a:prstGeom prst="rect">
            <a:avLst/>
          </a:prstGeom>
        </p:spPr>
      </p:pic>
      <p:pic>
        <p:nvPicPr>
          <p:cNvPr id="6" name="Image 4" descr="preencoded.png">    </p:cNvPr>
          <p:cNvPicPr>
            <a:picLocks noChangeAspect="1"/>
          </p:cNvPicPr>
          <p:nvPr/>
        </p:nvPicPr>
        <p:blipFill>
          <a:blip r:embed="rId5"/>
          <a:stretch>
            <a:fillRect/>
          </a:stretch>
        </p:blipFill>
        <p:spPr>
          <a:xfrm>
            <a:off x="876300" y="1524000"/>
            <a:ext cx="152400" cy="152400"/>
          </a:xfrm>
          <a:prstGeom prst="rect">
            <a:avLst/>
          </a:prstGeom>
        </p:spPr>
      </p:pic>
      <p:pic>
        <p:nvPicPr>
          <p:cNvPr id="7" name="Image 5" descr="preencoded.png">    </p:cNvPr>
          <p:cNvPicPr>
            <a:picLocks noChangeAspect="1"/>
          </p:cNvPicPr>
          <p:nvPr/>
        </p:nvPicPr>
        <p:blipFill>
          <a:blip r:embed="rId6"/>
          <a:stretch>
            <a:fillRect/>
          </a:stretch>
        </p:blipFill>
        <p:spPr>
          <a:xfrm>
            <a:off x="914400" y="1933575"/>
            <a:ext cx="76200" cy="152400"/>
          </a:xfrm>
          <a:prstGeom prst="rect">
            <a:avLst/>
          </a:prstGeom>
        </p:spPr>
      </p:pic>
      <p:pic>
        <p:nvPicPr>
          <p:cNvPr id="8" name="Image 6" descr="preencoded.png">    </p:cNvPr>
          <p:cNvPicPr>
            <a:picLocks noChangeAspect="1"/>
          </p:cNvPicPr>
          <p:nvPr/>
        </p:nvPicPr>
        <p:blipFill>
          <a:blip r:embed="rId7"/>
          <a:stretch>
            <a:fillRect/>
          </a:stretch>
        </p:blipFill>
        <p:spPr>
          <a:xfrm>
            <a:off x="914400" y="2238375"/>
            <a:ext cx="76200" cy="152400"/>
          </a:xfrm>
          <a:prstGeom prst="rect">
            <a:avLst/>
          </a:prstGeom>
        </p:spPr>
      </p:pic>
      <p:pic>
        <p:nvPicPr>
          <p:cNvPr id="9" name="Image 7" descr="preencoded.png">    </p:cNvPr>
          <p:cNvPicPr>
            <a:picLocks noChangeAspect="1"/>
          </p:cNvPicPr>
          <p:nvPr/>
        </p:nvPicPr>
        <p:blipFill>
          <a:blip r:embed="rId8"/>
          <a:stretch>
            <a:fillRect/>
          </a:stretch>
        </p:blipFill>
        <p:spPr>
          <a:xfrm>
            <a:off x="914400" y="3038475"/>
            <a:ext cx="76200" cy="152400"/>
          </a:xfrm>
          <a:prstGeom prst="rect">
            <a:avLst/>
          </a:prstGeom>
        </p:spPr>
      </p:pic>
      <p:pic>
        <p:nvPicPr>
          <p:cNvPr id="10" name="Image 8" descr="preencoded.png">    </p:cNvPr>
          <p:cNvPicPr>
            <a:picLocks noChangeAspect="1"/>
          </p:cNvPicPr>
          <p:nvPr/>
        </p:nvPicPr>
        <p:blipFill>
          <a:blip r:embed="rId9"/>
          <a:stretch>
            <a:fillRect/>
          </a:stretch>
        </p:blipFill>
        <p:spPr>
          <a:xfrm>
            <a:off x="609600" y="3619500"/>
            <a:ext cx="5257800" cy="2590800"/>
          </a:xfrm>
          <a:prstGeom prst="rect">
            <a:avLst/>
          </a:prstGeom>
        </p:spPr>
      </p:pic>
      <p:pic>
        <p:nvPicPr>
          <p:cNvPr id="11" name="Image 9" descr="preencoded.png">    </p:cNvPr>
          <p:cNvPicPr>
            <a:picLocks noChangeAspect="1"/>
          </p:cNvPicPr>
          <p:nvPr/>
        </p:nvPicPr>
        <p:blipFill>
          <a:blip r:embed="rId10"/>
          <a:stretch>
            <a:fillRect/>
          </a:stretch>
        </p:blipFill>
        <p:spPr>
          <a:xfrm>
            <a:off x="762000" y="3771900"/>
            <a:ext cx="381000" cy="381000"/>
          </a:xfrm>
          <a:prstGeom prst="rect">
            <a:avLst/>
          </a:prstGeom>
        </p:spPr>
      </p:pic>
      <p:pic>
        <p:nvPicPr>
          <p:cNvPr id="12" name="Image 10" descr="preencoded.png">    </p:cNvPr>
          <p:cNvPicPr>
            <a:picLocks noChangeAspect="1"/>
          </p:cNvPicPr>
          <p:nvPr/>
        </p:nvPicPr>
        <p:blipFill>
          <a:blip r:embed="rId11"/>
          <a:stretch>
            <a:fillRect/>
          </a:stretch>
        </p:blipFill>
        <p:spPr>
          <a:xfrm>
            <a:off x="876300" y="3886200"/>
            <a:ext cx="152400" cy="152400"/>
          </a:xfrm>
          <a:prstGeom prst="rect">
            <a:avLst/>
          </a:prstGeom>
        </p:spPr>
      </p:pic>
      <p:pic>
        <p:nvPicPr>
          <p:cNvPr id="13" name="Image 11" descr="preencoded.png">    </p:cNvPr>
          <p:cNvPicPr>
            <a:picLocks noChangeAspect="1"/>
          </p:cNvPicPr>
          <p:nvPr/>
        </p:nvPicPr>
        <p:blipFill>
          <a:blip r:embed="rId12"/>
          <a:stretch>
            <a:fillRect/>
          </a:stretch>
        </p:blipFill>
        <p:spPr>
          <a:xfrm>
            <a:off x="914400" y="4295775"/>
            <a:ext cx="76200" cy="152400"/>
          </a:xfrm>
          <a:prstGeom prst="rect">
            <a:avLst/>
          </a:prstGeom>
        </p:spPr>
      </p:pic>
      <p:pic>
        <p:nvPicPr>
          <p:cNvPr id="14" name="Image 12" descr="preencoded.png">    </p:cNvPr>
          <p:cNvPicPr>
            <a:picLocks noChangeAspect="1"/>
          </p:cNvPicPr>
          <p:nvPr/>
        </p:nvPicPr>
        <p:blipFill>
          <a:blip r:embed="rId13"/>
          <a:stretch>
            <a:fillRect/>
          </a:stretch>
        </p:blipFill>
        <p:spPr>
          <a:xfrm>
            <a:off x="914400" y="4600575"/>
            <a:ext cx="76200" cy="152400"/>
          </a:xfrm>
          <a:prstGeom prst="rect">
            <a:avLst/>
          </a:prstGeom>
        </p:spPr>
      </p:pic>
      <p:pic>
        <p:nvPicPr>
          <p:cNvPr id="15" name="Image 13" descr="preencoded.png">    </p:cNvPr>
          <p:cNvPicPr>
            <a:picLocks noChangeAspect="1"/>
          </p:cNvPicPr>
          <p:nvPr/>
        </p:nvPicPr>
        <p:blipFill>
          <a:blip r:embed="rId14"/>
          <a:stretch>
            <a:fillRect/>
          </a:stretch>
        </p:blipFill>
        <p:spPr>
          <a:xfrm>
            <a:off x="914400" y="5133975"/>
            <a:ext cx="76200" cy="152400"/>
          </a:xfrm>
          <a:prstGeom prst="rect">
            <a:avLst/>
          </a:prstGeom>
        </p:spPr>
      </p:pic>
      <p:pic>
        <p:nvPicPr>
          <p:cNvPr id="16" name="Image 14" descr="preencoded.png">    </p:cNvPr>
          <p:cNvPicPr>
            <a:picLocks noChangeAspect="1"/>
          </p:cNvPicPr>
          <p:nvPr/>
        </p:nvPicPr>
        <p:blipFill>
          <a:blip r:embed="rId15"/>
          <a:stretch>
            <a:fillRect/>
          </a:stretch>
        </p:blipFill>
        <p:spPr>
          <a:xfrm>
            <a:off x="6324600" y="1257300"/>
            <a:ext cx="5257800" cy="4953000"/>
          </a:xfrm>
          <a:prstGeom prst="rect">
            <a:avLst/>
          </a:prstGeom>
        </p:spPr>
      </p:pic>
      <p:pic>
        <p:nvPicPr>
          <p:cNvPr id="17" name="Image 15" descr="preencoded.png">    </p:cNvPr>
          <p:cNvPicPr>
            <a:picLocks noChangeAspect="1"/>
          </p:cNvPicPr>
          <p:nvPr/>
        </p:nvPicPr>
        <p:blipFill>
          <a:blip r:embed="rId16"/>
          <a:stretch>
            <a:fillRect/>
          </a:stretch>
        </p:blipFill>
        <p:spPr>
          <a:xfrm>
            <a:off x="6477000" y="1828800"/>
            <a:ext cx="4953000" cy="3048000"/>
          </a:xfrm>
          <a:prstGeom prst="rect">
            <a:avLst/>
          </a:prstGeom>
        </p:spPr>
      </p:pic>
      <p:pic>
        <p:nvPicPr>
          <p:cNvPr id="18" name="Image 16" descr="preencoded.png">    </p:cNvPr>
          <p:cNvPicPr>
            <a:picLocks noChangeAspect="1"/>
          </p:cNvPicPr>
          <p:nvPr/>
        </p:nvPicPr>
        <p:blipFill>
          <a:blip r:embed="rId17"/>
          <a:stretch>
            <a:fillRect/>
          </a:stretch>
        </p:blipFill>
        <p:spPr>
          <a:xfrm>
            <a:off x="7515225" y="5048250"/>
            <a:ext cx="152400" cy="152400"/>
          </a:xfrm>
          <a:prstGeom prst="rect">
            <a:avLst/>
          </a:prstGeom>
        </p:spPr>
      </p:pic>
      <p:pic>
        <p:nvPicPr>
          <p:cNvPr id="19" name="Image 17" descr="preencoded.png">    </p:cNvPr>
          <p:cNvPicPr>
            <a:picLocks noChangeAspect="1"/>
          </p:cNvPicPr>
          <p:nvPr/>
        </p:nvPicPr>
        <p:blipFill>
          <a:blip r:embed="rId18"/>
          <a:stretch>
            <a:fillRect/>
          </a:stretch>
        </p:blipFill>
        <p:spPr>
          <a:xfrm>
            <a:off x="8372475" y="5048250"/>
            <a:ext cx="152400" cy="152400"/>
          </a:xfrm>
          <a:prstGeom prst="rect">
            <a:avLst/>
          </a:prstGeom>
        </p:spPr>
      </p:pic>
      <p:pic>
        <p:nvPicPr>
          <p:cNvPr id="20" name="Image 18" descr="preencoded.png">    </p:cNvPr>
          <p:cNvPicPr>
            <a:picLocks noChangeAspect="1"/>
          </p:cNvPicPr>
          <p:nvPr/>
        </p:nvPicPr>
        <p:blipFill>
          <a:blip r:embed="rId19"/>
          <a:stretch>
            <a:fillRect/>
          </a:stretch>
        </p:blipFill>
        <p:spPr>
          <a:xfrm>
            <a:off x="9629775" y="5048250"/>
            <a:ext cx="152400" cy="152400"/>
          </a:xfrm>
          <a:prstGeom prst="rect">
            <a:avLst/>
          </a:prstGeom>
        </p:spPr>
      </p:pic>
      <p:pic>
        <p:nvPicPr>
          <p:cNvPr id="21" name="Image 19" descr="preencoded.png">    </p:cNvPr>
          <p:cNvPicPr>
            <a:picLocks noChangeAspect="1"/>
          </p:cNvPicPr>
          <p:nvPr/>
        </p:nvPicPr>
        <p:blipFill>
          <a:blip r:embed="rId20"/>
          <a:stretch>
            <a:fillRect/>
          </a:stretch>
        </p:blipFill>
        <p:spPr>
          <a:xfrm>
            <a:off x="6477000" y="5372100"/>
            <a:ext cx="4953000" cy="609600"/>
          </a:xfrm>
          <a:prstGeom prst="rect">
            <a:avLst/>
          </a:prstGeom>
        </p:spPr>
      </p:pic>
      <p:pic>
        <p:nvPicPr>
          <p:cNvPr id="22" name="Image 20" descr="preencoded.png">    </p:cNvPr>
          <p:cNvPicPr>
            <a:picLocks noChangeAspect="1"/>
          </p:cNvPicPr>
          <p:nvPr/>
        </p:nvPicPr>
        <p:blipFill>
          <a:blip r:embed="rId21"/>
          <a:stretch>
            <a:fillRect/>
          </a:stretch>
        </p:blipFill>
        <p:spPr>
          <a:xfrm>
            <a:off x="6591300" y="5514975"/>
            <a:ext cx="104775" cy="133350"/>
          </a:xfrm>
          <a:prstGeom prst="rect">
            <a:avLst/>
          </a:prstGeom>
        </p:spPr>
      </p:pic>
      <p:sp>
        <p:nvSpPr>
          <p:cNvPr id="23" name="Text 0"/>
          <p:cNvSpPr/>
          <p:nvPr/>
        </p:nvSpPr>
        <p:spPr>
          <a:xfrm>
            <a:off x="609600" y="381000"/>
            <a:ext cx="10972800" cy="381000"/>
          </a:xfrm>
          <a:prstGeom prst="rect">
            <a:avLst/>
          </a:prstGeom>
          <a:noFill/>
          <a:ln/>
        </p:spPr>
        <p:txBody>
          <a:bodyPr wrap="square" lIns="0" tIns="0" rIns="0" bIns="0" rtlCol="0" anchor="t" vert="horz"/>
          <a:lstStyle/>
          <a:p>
            <a:pPr indent="0" marL="0">
              <a:lnSpc>
                <a:spcPts val="3000"/>
              </a:lnSpc>
              <a:buNone/>
            </a:pPr>
            <a:r>
              <a:rPr lang="en-US" sz="2700" b="1" dirty="0">
                <a:solidFill>
                  <a:srgbClr val="FFFFFF"/>
                </a:solidFill>
                <a:latin typeface="Roboto" pitchFamily="34" charset="0"/>
                <a:ea typeface="Roboto" pitchFamily="34" charset="-122"/>
                <a:cs typeface="Roboto" pitchFamily="34" charset="-120"/>
              </a:rPr>
              <a:t>逆向運動學 - 工作空間分析</a:t>
            </a:r>
            <a:endParaRPr lang="en-US" sz="2700" dirty="0"/>
          </a:p>
        </p:txBody>
      </p:sp>
      <p:sp>
        <p:nvSpPr>
          <p:cNvPr id="24" name="Text 1"/>
          <p:cNvSpPr/>
          <p:nvPr/>
        </p:nvSpPr>
        <p:spPr>
          <a:xfrm>
            <a:off x="1257300" y="1447800"/>
            <a:ext cx="2743200" cy="304800"/>
          </a:xfrm>
          <a:prstGeom prst="rect">
            <a:avLst/>
          </a:prstGeom>
          <a:noFill/>
          <a:ln/>
        </p:spPr>
        <p:txBody>
          <a:bodyPr wrap="square" lIns="0" tIns="0" rIns="0" bIns="0" rtlCol="0" anchor="t" vert="horz"/>
          <a:lstStyle/>
          <a:p>
            <a:pPr indent="0" marL="0">
              <a:lnSpc>
                <a:spcPts val="2400"/>
              </a:lnSpc>
              <a:buNone/>
            </a:pPr>
            <a:r>
              <a:rPr lang="en-US" sz="1800" b="1" dirty="0">
                <a:solidFill>
                  <a:srgbClr val="FFFFFF"/>
                </a:solidFill>
                <a:latin typeface="Roboto" pitchFamily="34" charset="0"/>
                <a:ea typeface="Roboto" pitchFamily="34" charset="-122"/>
                <a:cs typeface="Roboto" pitchFamily="34" charset="-120"/>
              </a:rPr>
              <a:t>工作空間 (Workspace)</a:t>
            </a:r>
            <a:endParaRPr lang="en-US" sz="1800" dirty="0"/>
          </a:p>
        </p:txBody>
      </p:sp>
      <p:sp>
        <p:nvSpPr>
          <p:cNvPr id="25" name="Text 2"/>
          <p:cNvSpPr/>
          <p:nvPr/>
        </p:nvSpPr>
        <p:spPr>
          <a:xfrm>
            <a:off x="876300" y="1905000"/>
            <a:ext cx="5989320" cy="228600"/>
          </a:xfrm>
          <a:prstGeom prst="rect">
            <a:avLst/>
          </a:prstGeom>
          <a:noFill/>
          <a:ln/>
        </p:spPr>
        <p:txBody>
          <a:bodyPr wrap="square" lIns="0" tIns="0" rIns="0" bIns="0" rtlCol="0" anchor="t" vert="horz"/>
          <a:lstStyle/>
          <a:p>
            <a:pPr algn="l" marL="342900" indent="-342900">
              <a:lnSpc>
                <a:spcPts val="1800"/>
              </a:lnSpc>
              <a:buSzPct val="100000"/>
              <a:buChar char="•"/>
            </a:pPr>
            <a:r>
              <a:rPr lang="en-US" sz="1200" dirty="0">
                <a:solidFill>
                  <a:srgbClr val="D1D5DB"/>
                </a:solidFill>
                <a:latin typeface="Roboto" pitchFamily="34" charset="0"/>
                <a:ea typeface="Roboto" pitchFamily="34" charset="-122"/>
                <a:cs typeface="Roboto" pitchFamily="34" charset="-120"/>
              </a:rPr>
              <a:t>工作空間定義：末端效應器可到達的所有位置點集合</a:t>
            </a:r>
            <a:endParaRPr lang="en-US" sz="1200" dirty="0"/>
          </a:p>
        </p:txBody>
      </p:sp>
      <p:sp>
        <p:nvSpPr>
          <p:cNvPr id="26" name="Text 3"/>
          <p:cNvSpPr/>
          <p:nvPr/>
        </p:nvSpPr>
        <p:spPr>
          <a:xfrm>
            <a:off x="876300" y="2209800"/>
            <a:ext cx="4991100" cy="723900"/>
          </a:xfrm>
          <a:prstGeom prst="rect">
            <a:avLst/>
          </a:prstGeom>
          <a:noFill/>
          <a:ln/>
        </p:spPr>
        <p:txBody>
          <a:bodyPr wrap="square" lIns="0" tIns="0" rIns="0" bIns="0" rtlCol="0" anchor="t" vert="horz"/>
          <a:lstStyle/>
          <a:p>
            <a:pPr algn="l" marL="342900" indent="-342900">
              <a:lnSpc>
                <a:spcPts val="1800"/>
              </a:lnSpc>
              <a:buSzPct val="100000"/>
              <a:buChar char="•"/>
            </a:pPr>
            <a:r>
              <a:rPr lang="en-US" sz="1200" dirty="0">
                <a:solidFill>
                  <a:srgbClr val="D1D5DB"/>
                </a:solidFill>
                <a:latin typeface="Roboto" pitchFamily="34" charset="0"/>
                <a:ea typeface="Roboto" pitchFamily="34" charset="-122"/>
                <a:cs typeface="Roboto" pitchFamily="34" charset="-120"/>
              </a:rPr>
              <a:t>分類：</a:t>
            </a:r>
            <a:endParaRPr lang="en-US" sz="1200" dirty="0"/>
          </a:p>
        </p:txBody>
      </p:sp>
      <p:sp>
        <p:nvSpPr>
          <p:cNvPr id="27" name="Text 4"/>
          <p:cNvSpPr/>
          <p:nvPr/>
        </p:nvSpPr>
        <p:spPr>
          <a:xfrm>
            <a:off x="876300" y="3009900"/>
            <a:ext cx="5989320" cy="228600"/>
          </a:xfrm>
          <a:prstGeom prst="rect">
            <a:avLst/>
          </a:prstGeom>
          <a:noFill/>
          <a:ln/>
        </p:spPr>
        <p:txBody>
          <a:bodyPr wrap="square" lIns="0" tIns="0" rIns="0" bIns="0" rtlCol="0" anchor="t" vert="horz"/>
          <a:lstStyle/>
          <a:p>
            <a:pPr algn="l" marL="342900" indent="-342900">
              <a:lnSpc>
                <a:spcPts val="1800"/>
              </a:lnSpc>
              <a:buSzPct val="100000"/>
              <a:buChar char="•"/>
            </a:pPr>
            <a:r>
              <a:rPr lang="en-US" sz="1200" dirty="0">
                <a:solidFill>
                  <a:srgbClr val="D1D5DB"/>
                </a:solidFill>
                <a:latin typeface="Roboto" pitchFamily="34" charset="0"/>
                <a:ea typeface="Roboto" pitchFamily="34" charset="-122"/>
                <a:cs typeface="Roboto" pitchFamily="34" charset="-120"/>
              </a:rPr>
              <a:t>計算方法：基於逆向運動學解析結果，對關節範圍進行映射</a:t>
            </a:r>
            <a:endParaRPr lang="en-US" sz="1200" dirty="0"/>
          </a:p>
        </p:txBody>
      </p:sp>
      <p:sp>
        <p:nvSpPr>
          <p:cNvPr id="28" name="Text 5"/>
          <p:cNvSpPr/>
          <p:nvPr/>
        </p:nvSpPr>
        <p:spPr>
          <a:xfrm>
            <a:off x="1257300" y="3810000"/>
            <a:ext cx="2388870" cy="304800"/>
          </a:xfrm>
          <a:prstGeom prst="rect">
            <a:avLst/>
          </a:prstGeom>
          <a:noFill/>
          <a:ln/>
        </p:spPr>
        <p:txBody>
          <a:bodyPr wrap="square" lIns="0" tIns="0" rIns="0" bIns="0" rtlCol="0" anchor="t" vert="horz"/>
          <a:lstStyle/>
          <a:p>
            <a:pPr indent="0" marL="0">
              <a:lnSpc>
                <a:spcPts val="2400"/>
              </a:lnSpc>
              <a:buNone/>
            </a:pPr>
            <a:r>
              <a:rPr lang="en-US" sz="1800" b="1" dirty="0">
                <a:solidFill>
                  <a:srgbClr val="FFFFFF"/>
                </a:solidFill>
                <a:latin typeface="Roboto" pitchFamily="34" charset="0"/>
                <a:ea typeface="Roboto" pitchFamily="34" charset="-122"/>
                <a:cs typeface="Roboto" pitchFamily="34" charset="-120"/>
              </a:rPr>
              <a:t>奇異點 (Singularity)</a:t>
            </a:r>
            <a:endParaRPr lang="en-US" sz="1800" dirty="0"/>
          </a:p>
        </p:txBody>
      </p:sp>
      <p:sp>
        <p:nvSpPr>
          <p:cNvPr id="29" name="Text 6"/>
          <p:cNvSpPr/>
          <p:nvPr/>
        </p:nvSpPr>
        <p:spPr>
          <a:xfrm>
            <a:off x="876300" y="4267200"/>
            <a:ext cx="5989320" cy="228600"/>
          </a:xfrm>
          <a:prstGeom prst="rect">
            <a:avLst/>
          </a:prstGeom>
          <a:noFill/>
          <a:ln/>
        </p:spPr>
        <p:txBody>
          <a:bodyPr wrap="square" lIns="0" tIns="0" rIns="0" bIns="0" rtlCol="0" anchor="t" vert="horz"/>
          <a:lstStyle/>
          <a:p>
            <a:pPr algn="l" marL="342900" indent="-342900">
              <a:lnSpc>
                <a:spcPts val="1800"/>
              </a:lnSpc>
              <a:buSzPct val="100000"/>
              <a:buChar char="•"/>
            </a:pPr>
            <a:r>
              <a:rPr lang="en-US" sz="1200" dirty="0">
                <a:solidFill>
                  <a:srgbClr val="D1D5DB"/>
                </a:solidFill>
                <a:latin typeface="Roboto" pitchFamily="34" charset="0"/>
                <a:ea typeface="Roboto" pitchFamily="34" charset="-122"/>
                <a:cs typeface="Roboto" pitchFamily="34" charset="-120"/>
              </a:rPr>
              <a:t>數學定義：雅可比矩陣 (Jacobian Matrix) 失去.rank</a:t>
            </a:r>
            <a:endParaRPr lang="en-US" sz="1200" dirty="0"/>
          </a:p>
        </p:txBody>
      </p:sp>
      <p:sp>
        <p:nvSpPr>
          <p:cNvPr id="30" name="Text 7"/>
          <p:cNvSpPr/>
          <p:nvPr/>
        </p:nvSpPr>
        <p:spPr>
          <a:xfrm>
            <a:off x="876300" y="4572000"/>
            <a:ext cx="4991100" cy="457200"/>
          </a:xfrm>
          <a:prstGeom prst="rect">
            <a:avLst/>
          </a:prstGeom>
          <a:noFill/>
          <a:ln/>
        </p:spPr>
        <p:txBody>
          <a:bodyPr wrap="square" lIns="0" tIns="0" rIns="0" bIns="0" rtlCol="0" anchor="t" vert="horz"/>
          <a:lstStyle/>
          <a:p>
            <a:pPr algn="l" marL="342900" indent="-342900">
              <a:lnSpc>
                <a:spcPts val="1800"/>
              </a:lnSpc>
              <a:buSzPct val="100000"/>
              <a:buChar char="•"/>
            </a:pPr>
            <a:r>
              <a:rPr lang="en-US" sz="1200" dirty="0">
                <a:solidFill>
                  <a:srgbClr val="D1D5DB"/>
                </a:solidFill>
                <a:latin typeface="Roboto" pitchFamily="34" charset="0"/>
                <a:ea typeface="Roboto" pitchFamily="34" charset="-122"/>
                <a:cs typeface="Roboto" pitchFamily="34" charset="-120"/>
              </a:rPr>
              <a:t>特徵：機器手臂失去一個或多個自由度，無法產生對應的末端效應器運動</a:t>
            </a:r>
            <a:endParaRPr lang="en-US" sz="1200" dirty="0"/>
          </a:p>
        </p:txBody>
      </p:sp>
      <p:sp>
        <p:nvSpPr>
          <p:cNvPr id="31" name="Text 8"/>
          <p:cNvSpPr/>
          <p:nvPr/>
        </p:nvSpPr>
        <p:spPr>
          <a:xfrm>
            <a:off x="876300" y="5105400"/>
            <a:ext cx="4991100" cy="952500"/>
          </a:xfrm>
          <a:prstGeom prst="rect">
            <a:avLst/>
          </a:prstGeom>
          <a:noFill/>
          <a:ln/>
        </p:spPr>
        <p:txBody>
          <a:bodyPr wrap="square" lIns="0" tIns="0" rIns="0" bIns="0" rtlCol="0" anchor="t" vert="horz"/>
          <a:lstStyle/>
          <a:p>
            <a:pPr algn="l" marL="342900" indent="-342900">
              <a:lnSpc>
                <a:spcPts val="1800"/>
              </a:lnSpc>
              <a:buSzPct val="100000"/>
              <a:buChar char="•"/>
            </a:pPr>
            <a:r>
              <a:rPr lang="en-US" sz="1200" dirty="0">
                <a:solidFill>
                  <a:srgbClr val="D1D5DB"/>
                </a:solidFill>
                <a:latin typeface="Roboto" pitchFamily="34" charset="0"/>
                <a:ea typeface="Roboto" pitchFamily="34" charset="-122"/>
                <a:cs typeface="Roboto" pitchFamily="34" charset="-120"/>
              </a:rPr>
              <a:t>迴避策略：</a:t>
            </a:r>
            <a:endParaRPr lang="en-US" sz="1200" dirty="0"/>
          </a:p>
        </p:txBody>
      </p:sp>
      <p:sp>
        <p:nvSpPr>
          <p:cNvPr id="32" name="Text 9"/>
          <p:cNvSpPr/>
          <p:nvPr/>
        </p:nvSpPr>
        <p:spPr>
          <a:xfrm>
            <a:off x="6477000" y="1409700"/>
            <a:ext cx="4953000" cy="266700"/>
          </a:xfrm>
          <a:prstGeom prst="rect">
            <a:avLst/>
          </a:prstGeom>
          <a:noFill/>
          <a:ln/>
        </p:spPr>
        <p:txBody>
          <a:bodyPr wrap="square" lIns="0" tIns="0" rIns="0" bIns="0" rtlCol="0" anchor="t" vert="horz"/>
          <a:lstStyle/>
          <a:p>
            <a:pPr indent="0" marL="0">
              <a:lnSpc>
                <a:spcPts val="2100"/>
              </a:lnSpc>
              <a:buNone/>
            </a:pPr>
            <a:r>
              <a:rPr lang="en-US" sz="1500" b="1" dirty="0">
                <a:solidFill>
                  <a:srgbClr val="FFFFFF"/>
                </a:solidFill>
                <a:latin typeface="Roboto" pitchFamily="34" charset="0"/>
                <a:ea typeface="Roboto" pitchFamily="34" charset="-122"/>
                <a:cs typeface="Roboto" pitchFamily="34" charset="-120"/>
              </a:rPr>
              <a:t>工作空間可視化</a:t>
            </a:r>
            <a:endParaRPr lang="en-US" sz="1500" dirty="0"/>
          </a:p>
        </p:txBody>
      </p:sp>
      <p:sp>
        <p:nvSpPr>
          <p:cNvPr id="33" name="Text 10"/>
          <p:cNvSpPr/>
          <p:nvPr/>
        </p:nvSpPr>
        <p:spPr>
          <a:xfrm>
            <a:off x="7743825" y="5029200"/>
            <a:ext cx="480060" cy="190500"/>
          </a:xfrm>
          <a:prstGeom prst="rect">
            <a:avLst/>
          </a:prstGeom>
          <a:noFill/>
          <a:ln/>
        </p:spPr>
        <p:txBody>
          <a:bodyPr wrap="square" lIns="0" tIns="0" rIns="0" bIns="0" rtlCol="0" anchor="t" vert="horz"/>
          <a:lstStyle/>
          <a:p>
            <a:pPr indent="0" marL="0">
              <a:lnSpc>
                <a:spcPts val="1500"/>
              </a:lnSpc>
              <a:buNone/>
            </a:pPr>
            <a:r>
              <a:rPr lang="en-US" sz="1050" dirty="0">
                <a:solidFill>
                  <a:srgbClr val="D1D5DB"/>
                </a:solidFill>
                <a:latin typeface="Roboto" pitchFamily="34" charset="0"/>
                <a:ea typeface="Roboto" pitchFamily="34" charset="-122"/>
                <a:cs typeface="Roboto" pitchFamily="34" charset="-120"/>
              </a:rPr>
              <a:t>奇異點</a:t>
            </a:r>
            <a:endParaRPr lang="en-US" sz="1050" dirty="0"/>
          </a:p>
        </p:txBody>
      </p:sp>
      <p:sp>
        <p:nvSpPr>
          <p:cNvPr id="34" name="Text 11"/>
          <p:cNvSpPr/>
          <p:nvPr/>
        </p:nvSpPr>
        <p:spPr>
          <a:xfrm>
            <a:off x="8601075" y="5029200"/>
            <a:ext cx="960120" cy="190500"/>
          </a:xfrm>
          <a:prstGeom prst="rect">
            <a:avLst/>
          </a:prstGeom>
          <a:noFill/>
          <a:ln/>
        </p:spPr>
        <p:txBody>
          <a:bodyPr wrap="square" lIns="0" tIns="0" rIns="0" bIns="0" rtlCol="0" anchor="t" vert="horz"/>
          <a:lstStyle/>
          <a:p>
            <a:pPr indent="0" marL="0">
              <a:lnSpc>
                <a:spcPts val="1500"/>
              </a:lnSpc>
              <a:buNone/>
            </a:pPr>
            <a:r>
              <a:rPr lang="en-US" sz="1050" dirty="0">
                <a:solidFill>
                  <a:srgbClr val="D1D5DB"/>
                </a:solidFill>
                <a:latin typeface="Roboto" pitchFamily="34" charset="0"/>
                <a:ea typeface="Roboto" pitchFamily="34" charset="-122"/>
                <a:cs typeface="Roboto" pitchFamily="34" charset="-120"/>
              </a:rPr>
              <a:t>工作空間邊界</a:t>
            </a:r>
            <a:endParaRPr lang="en-US" sz="1050" dirty="0"/>
          </a:p>
        </p:txBody>
      </p:sp>
      <p:sp>
        <p:nvSpPr>
          <p:cNvPr id="35" name="Text 12"/>
          <p:cNvSpPr/>
          <p:nvPr/>
        </p:nvSpPr>
        <p:spPr>
          <a:xfrm>
            <a:off x="9858375" y="5029200"/>
            <a:ext cx="640080" cy="190500"/>
          </a:xfrm>
          <a:prstGeom prst="rect">
            <a:avLst/>
          </a:prstGeom>
          <a:noFill/>
          <a:ln/>
        </p:spPr>
        <p:txBody>
          <a:bodyPr wrap="square" lIns="0" tIns="0" rIns="0" bIns="0" rtlCol="0" anchor="t" vert="horz"/>
          <a:lstStyle/>
          <a:p>
            <a:pPr indent="0" marL="0">
              <a:lnSpc>
                <a:spcPts val="1500"/>
              </a:lnSpc>
              <a:buNone/>
            </a:pPr>
            <a:r>
              <a:rPr lang="en-US" sz="1050" dirty="0">
                <a:solidFill>
                  <a:srgbClr val="D1D5DB"/>
                </a:solidFill>
                <a:latin typeface="Roboto" pitchFamily="34" charset="0"/>
                <a:ea typeface="Roboto" pitchFamily="34" charset="-122"/>
                <a:cs typeface="Roboto" pitchFamily="34" charset="-120"/>
              </a:rPr>
              <a:t>可達區域</a:t>
            </a:r>
            <a:endParaRPr lang="en-US" sz="1050" dirty="0"/>
          </a:p>
        </p:txBody>
      </p:sp>
      <p:sp>
        <p:nvSpPr>
          <p:cNvPr id="36" name="Text 13"/>
          <p:cNvSpPr/>
          <p:nvPr/>
        </p:nvSpPr>
        <p:spPr>
          <a:xfrm>
            <a:off x="6772275" y="5486400"/>
            <a:ext cx="4724400" cy="381000"/>
          </a:xfrm>
          <a:prstGeom prst="rect">
            <a:avLst/>
          </a:prstGeom>
          <a:noFill/>
          <a:ln/>
        </p:spPr>
        <p:txBody>
          <a:bodyPr wrap="square" lIns="0" tIns="0" rIns="0" bIns="0" rtlCol="0" anchor="t" vert="horz"/>
          <a:lstStyle/>
          <a:p>
            <a:pPr indent="0" marL="0">
              <a:lnSpc>
                <a:spcPts val="1500"/>
              </a:lnSpc>
              <a:buNone/>
            </a:pPr>
            <a:r>
              <a:rPr lang="en-US" sz="1050" dirty="0">
                <a:solidFill>
                  <a:srgbClr val="FFFFFF"/>
                </a:solidFill>
                <a:latin typeface="Roboto" pitchFamily="34" charset="0"/>
                <a:ea typeface="Roboto" pitchFamily="34" charset="-122"/>
                <a:cs typeface="Roboto" pitchFamily="34" charset="-120"/>
              </a:rPr>
              <a:t> </a:t>
            </a:r>
            <a:pPr indent="0" marL="0">
              <a:lnSpc>
                <a:spcPts val="1500"/>
              </a:lnSpc>
              <a:buNone/>
            </a:pPr>
            <a:r>
              <a:rPr lang="en-US" sz="1050" b="1" dirty="0">
                <a:solidFill>
                  <a:srgbClr val="FFFFFF"/>
                </a:solidFill>
                <a:latin typeface="Roboto" pitchFamily="34" charset="0"/>
                <a:ea typeface="Roboto" pitchFamily="34" charset="-122"/>
                <a:cs typeface="Roboto" pitchFamily="34" charset="-120"/>
              </a:rPr>
              <a:t>關鍵洞察：</a:t>
            </a:r>
            <a:pPr indent="0" marL="0">
              <a:lnSpc>
                <a:spcPts val="1500"/>
              </a:lnSpc>
              <a:buNone/>
            </a:pPr>
            <a:r>
              <a:rPr lang="en-US" sz="1050" dirty="0">
                <a:solidFill>
                  <a:srgbClr val="FFFFFF"/>
                </a:solidFill>
                <a:latin typeface="Roboto" pitchFamily="34" charset="0"/>
                <a:ea typeface="Roboto" pitchFamily="34" charset="-122"/>
                <a:cs typeface="Roboto" pitchFamily="34" charset="-120"/>
              </a:rPr>
              <a:t> 在規劃路徑時，需確保機器手臂不會接近奇異點，否則可能會導致控制不穩定或運動中斷。</a:t>
            </a:r>
            <a:endParaRPr lang="en-US" sz="1050" dirty="0"/>
          </a:p>
        </p:txBody>
      </p:sp>
      <p:sp>
        <p:nvSpPr>
          <p:cNvPr id="37" name="Text 14"/>
          <p:cNvSpPr/>
          <p:nvPr/>
        </p:nvSpPr>
        <p:spPr>
          <a:xfrm>
            <a:off x="11391900" y="6438900"/>
            <a:ext cx="502920" cy="190500"/>
          </a:xfrm>
          <a:prstGeom prst="rect">
            <a:avLst/>
          </a:prstGeom>
          <a:noFill/>
          <a:ln/>
        </p:spPr>
        <p:txBody>
          <a:bodyPr wrap="square" lIns="0" tIns="0" rIns="0" bIns="0" rtlCol="0" anchor="t" vert="horz"/>
          <a:lstStyle/>
          <a:p>
            <a:pPr indent="0" marL="0">
              <a:lnSpc>
                <a:spcPts val="1500"/>
              </a:lnSpc>
              <a:buNone/>
            </a:pPr>
            <a:r>
              <a:rPr lang="en-US" sz="1050" dirty="0">
                <a:solidFill>
                  <a:srgbClr val="6B7280"/>
                </a:solidFill>
                <a:latin typeface="Roboto" pitchFamily="34" charset="0"/>
                <a:ea typeface="Roboto" pitchFamily="34" charset="-122"/>
                <a:cs typeface="Roboto" pitchFamily="34" charset="-120"/>
              </a:rPr>
              <a:t>10 / 20</a:t>
            </a:r>
            <a:endParaRPr lang="en-US" sz="10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2192000" cy="6858000"/>
          </a:xfrm>
          <a:prstGeom prst="rect">
            <a:avLst/>
          </a:prstGeom>
        </p:spPr>
      </p:pic>
      <p:pic>
        <p:nvPicPr>
          <p:cNvPr id="3" name="Image 1" descr="preencoded.png">    </p:cNvPr>
          <p:cNvPicPr>
            <a:picLocks noChangeAspect="1"/>
          </p:cNvPicPr>
          <p:nvPr/>
        </p:nvPicPr>
        <p:blipFill>
          <a:blip r:embed="rId2"/>
          <a:stretch>
            <a:fillRect/>
          </a:stretch>
        </p:blipFill>
        <p:spPr>
          <a:xfrm>
            <a:off x="609600" y="838200"/>
            <a:ext cx="914400" cy="38100"/>
          </a:xfrm>
          <a:prstGeom prst="rect">
            <a:avLst/>
          </a:prstGeom>
        </p:spPr>
      </p:pic>
      <p:pic>
        <p:nvPicPr>
          <p:cNvPr id="4" name="Image 2" descr="preencoded.png">    </p:cNvPr>
          <p:cNvPicPr>
            <a:picLocks noChangeAspect="1"/>
          </p:cNvPicPr>
          <p:nvPr/>
        </p:nvPicPr>
        <p:blipFill>
          <a:blip r:embed="rId3"/>
          <a:stretch>
            <a:fillRect/>
          </a:stretch>
        </p:blipFill>
        <p:spPr>
          <a:xfrm>
            <a:off x="609600" y="1257300"/>
            <a:ext cx="4394150" cy="3848100"/>
          </a:xfrm>
          <a:prstGeom prst="rect">
            <a:avLst/>
          </a:prstGeom>
        </p:spPr>
      </p:pic>
      <p:pic>
        <p:nvPicPr>
          <p:cNvPr id="5" name="Image 3" descr="preencoded.png">    </p:cNvPr>
          <p:cNvPicPr>
            <a:picLocks noChangeAspect="1"/>
          </p:cNvPicPr>
          <p:nvPr/>
        </p:nvPicPr>
        <p:blipFill>
          <a:blip r:embed="rId4"/>
          <a:stretch>
            <a:fillRect/>
          </a:stretch>
        </p:blipFill>
        <p:spPr>
          <a:xfrm>
            <a:off x="838200" y="1524000"/>
            <a:ext cx="190500" cy="190500"/>
          </a:xfrm>
          <a:prstGeom prst="rect">
            <a:avLst/>
          </a:prstGeom>
        </p:spPr>
      </p:pic>
      <p:pic>
        <p:nvPicPr>
          <p:cNvPr id="6" name="Image 4" descr="preencoded.png">    </p:cNvPr>
          <p:cNvPicPr>
            <a:picLocks noChangeAspect="1"/>
          </p:cNvPicPr>
          <p:nvPr/>
        </p:nvPicPr>
        <p:blipFill>
          <a:blip r:embed="rId5"/>
          <a:stretch>
            <a:fillRect/>
          </a:stretch>
        </p:blipFill>
        <p:spPr>
          <a:xfrm>
            <a:off x="838200" y="2743200"/>
            <a:ext cx="3936950" cy="876300"/>
          </a:xfrm>
          <a:prstGeom prst="rect">
            <a:avLst/>
          </a:prstGeom>
        </p:spPr>
      </p:pic>
      <p:pic>
        <p:nvPicPr>
          <p:cNvPr id="7" name="Image 5" descr="preencoded.png">    </p:cNvPr>
          <p:cNvPicPr>
            <a:picLocks noChangeAspect="1"/>
          </p:cNvPicPr>
          <p:nvPr/>
        </p:nvPicPr>
        <p:blipFill>
          <a:blip r:embed="rId6"/>
          <a:stretch>
            <a:fillRect/>
          </a:stretch>
        </p:blipFill>
        <p:spPr>
          <a:xfrm>
            <a:off x="838200" y="3771900"/>
            <a:ext cx="381000" cy="381000"/>
          </a:xfrm>
          <a:prstGeom prst="rect">
            <a:avLst/>
          </a:prstGeom>
        </p:spPr>
      </p:pic>
      <p:pic>
        <p:nvPicPr>
          <p:cNvPr id="8" name="Image 6" descr="preencoded.png">    </p:cNvPr>
          <p:cNvPicPr>
            <a:picLocks noChangeAspect="1"/>
          </p:cNvPicPr>
          <p:nvPr/>
        </p:nvPicPr>
        <p:blipFill>
          <a:blip r:embed="rId7"/>
          <a:stretch>
            <a:fillRect/>
          </a:stretch>
        </p:blipFill>
        <p:spPr>
          <a:xfrm>
            <a:off x="942975" y="3886200"/>
            <a:ext cx="171450" cy="152400"/>
          </a:xfrm>
          <a:prstGeom prst="rect">
            <a:avLst/>
          </a:prstGeom>
        </p:spPr>
      </p:pic>
      <p:pic>
        <p:nvPicPr>
          <p:cNvPr id="9" name="Image 7" descr="preencoded.png">    </p:cNvPr>
          <p:cNvPicPr>
            <a:picLocks noChangeAspect="1"/>
          </p:cNvPicPr>
          <p:nvPr/>
        </p:nvPicPr>
        <p:blipFill>
          <a:blip r:embed="rId8"/>
          <a:stretch>
            <a:fillRect/>
          </a:stretch>
        </p:blipFill>
        <p:spPr>
          <a:xfrm>
            <a:off x="5308550" y="1257300"/>
            <a:ext cx="6273701" cy="4686300"/>
          </a:xfrm>
          <a:prstGeom prst="rect">
            <a:avLst/>
          </a:prstGeom>
        </p:spPr>
      </p:pic>
      <p:pic>
        <p:nvPicPr>
          <p:cNvPr id="10" name="Image 8" descr="preencoded.png">    </p:cNvPr>
          <p:cNvPicPr>
            <a:picLocks noChangeAspect="1"/>
          </p:cNvPicPr>
          <p:nvPr/>
        </p:nvPicPr>
        <p:blipFill>
          <a:blip r:embed="rId9"/>
          <a:stretch>
            <a:fillRect/>
          </a:stretch>
        </p:blipFill>
        <p:spPr>
          <a:xfrm>
            <a:off x="5537150" y="1524000"/>
            <a:ext cx="190500" cy="190500"/>
          </a:xfrm>
          <a:prstGeom prst="rect">
            <a:avLst/>
          </a:prstGeom>
        </p:spPr>
      </p:pic>
      <p:pic>
        <p:nvPicPr>
          <p:cNvPr id="11" name="Image 9" descr="preencoded.png">    </p:cNvPr>
          <p:cNvPicPr>
            <a:picLocks noChangeAspect="1"/>
          </p:cNvPicPr>
          <p:nvPr/>
        </p:nvPicPr>
        <p:blipFill>
          <a:blip r:embed="rId10"/>
          <a:stretch>
            <a:fillRect/>
          </a:stretch>
        </p:blipFill>
        <p:spPr>
          <a:xfrm>
            <a:off x="5537150" y="2209800"/>
            <a:ext cx="5816501" cy="762000"/>
          </a:xfrm>
          <a:prstGeom prst="rect">
            <a:avLst/>
          </a:prstGeom>
        </p:spPr>
      </p:pic>
      <p:pic>
        <p:nvPicPr>
          <p:cNvPr id="12" name="Image 10" descr="preencoded.png">    </p:cNvPr>
          <p:cNvPicPr>
            <a:picLocks noChangeAspect="1"/>
          </p:cNvPicPr>
          <p:nvPr/>
        </p:nvPicPr>
        <p:blipFill>
          <a:blip r:embed="rId11"/>
          <a:stretch>
            <a:fillRect/>
          </a:stretch>
        </p:blipFill>
        <p:spPr>
          <a:xfrm>
            <a:off x="5537150" y="3505200"/>
            <a:ext cx="5816501" cy="533400"/>
          </a:xfrm>
          <a:prstGeom prst="rect">
            <a:avLst/>
          </a:prstGeom>
        </p:spPr>
      </p:pic>
      <p:pic>
        <p:nvPicPr>
          <p:cNvPr id="13" name="Image 11" descr="preencoded.png">    </p:cNvPr>
          <p:cNvPicPr>
            <a:picLocks noChangeAspect="1"/>
          </p:cNvPicPr>
          <p:nvPr/>
        </p:nvPicPr>
        <p:blipFill>
          <a:blip r:embed="rId12"/>
          <a:stretch>
            <a:fillRect/>
          </a:stretch>
        </p:blipFill>
        <p:spPr>
          <a:xfrm>
            <a:off x="5537150" y="4610100"/>
            <a:ext cx="152400" cy="152400"/>
          </a:xfrm>
          <a:prstGeom prst="rect">
            <a:avLst/>
          </a:prstGeom>
        </p:spPr>
      </p:pic>
      <p:pic>
        <p:nvPicPr>
          <p:cNvPr id="14" name="Image 12" descr="preencoded.png">    </p:cNvPr>
          <p:cNvPicPr>
            <a:picLocks noChangeAspect="1"/>
          </p:cNvPicPr>
          <p:nvPr/>
        </p:nvPicPr>
        <p:blipFill>
          <a:blip r:embed="rId13"/>
          <a:stretch>
            <a:fillRect/>
          </a:stretch>
        </p:blipFill>
        <p:spPr>
          <a:xfrm>
            <a:off x="5537150" y="4914900"/>
            <a:ext cx="152400" cy="152400"/>
          </a:xfrm>
          <a:prstGeom prst="rect">
            <a:avLst/>
          </a:prstGeom>
        </p:spPr>
      </p:pic>
      <p:pic>
        <p:nvPicPr>
          <p:cNvPr id="15" name="Image 13" descr="preencoded.png">    </p:cNvPr>
          <p:cNvPicPr>
            <a:picLocks noChangeAspect="1"/>
          </p:cNvPicPr>
          <p:nvPr/>
        </p:nvPicPr>
        <p:blipFill>
          <a:blip r:embed="rId14"/>
          <a:stretch>
            <a:fillRect/>
          </a:stretch>
        </p:blipFill>
        <p:spPr>
          <a:xfrm>
            <a:off x="5537150" y="5219700"/>
            <a:ext cx="152400" cy="152400"/>
          </a:xfrm>
          <a:prstGeom prst="rect">
            <a:avLst/>
          </a:prstGeom>
        </p:spPr>
      </p:pic>
      <p:pic>
        <p:nvPicPr>
          <p:cNvPr id="16" name="Image 14" descr="preencoded.png">    </p:cNvPr>
          <p:cNvPicPr>
            <a:picLocks noChangeAspect="1"/>
          </p:cNvPicPr>
          <p:nvPr/>
        </p:nvPicPr>
        <p:blipFill>
          <a:blip r:embed="rId15"/>
          <a:stretch>
            <a:fillRect/>
          </a:stretch>
        </p:blipFill>
        <p:spPr>
          <a:xfrm>
            <a:off x="5537150" y="5524500"/>
            <a:ext cx="152400" cy="152400"/>
          </a:xfrm>
          <a:prstGeom prst="rect">
            <a:avLst/>
          </a:prstGeom>
        </p:spPr>
      </p:pic>
      <p:sp>
        <p:nvSpPr>
          <p:cNvPr id="17" name="Text 0"/>
          <p:cNvSpPr/>
          <p:nvPr/>
        </p:nvSpPr>
        <p:spPr>
          <a:xfrm>
            <a:off x="609600" y="381000"/>
            <a:ext cx="10972800" cy="381000"/>
          </a:xfrm>
          <a:prstGeom prst="rect">
            <a:avLst/>
          </a:prstGeom>
          <a:noFill/>
          <a:ln/>
        </p:spPr>
        <p:txBody>
          <a:bodyPr wrap="square" lIns="0" tIns="0" rIns="0" bIns="0" rtlCol="0" anchor="t" vert="horz"/>
          <a:lstStyle/>
          <a:p>
            <a:pPr indent="0" marL="0">
              <a:lnSpc>
                <a:spcPts val="3000"/>
              </a:lnSpc>
              <a:buNone/>
            </a:pPr>
            <a:r>
              <a:rPr lang="en-US" sz="2700" b="1" dirty="0">
                <a:solidFill>
                  <a:srgbClr val="FFFFFF"/>
                </a:solidFill>
                <a:latin typeface="Roboto" pitchFamily="34" charset="0"/>
                <a:ea typeface="Roboto" pitchFamily="34" charset="-122"/>
                <a:cs typeface="Roboto" pitchFamily="34" charset="-120"/>
              </a:rPr>
              <a:t>微分運動與雅可比矩陣</a:t>
            </a:r>
            <a:endParaRPr lang="en-US" sz="2700" dirty="0"/>
          </a:p>
        </p:txBody>
      </p:sp>
      <p:sp>
        <p:nvSpPr>
          <p:cNvPr id="18" name="Text 1"/>
          <p:cNvSpPr/>
          <p:nvPr/>
        </p:nvSpPr>
        <p:spPr>
          <a:xfrm>
            <a:off x="1104900" y="1485900"/>
            <a:ext cx="3936950" cy="266700"/>
          </a:xfrm>
          <a:prstGeom prst="rect">
            <a:avLst/>
          </a:prstGeom>
          <a:noFill/>
          <a:ln/>
        </p:spPr>
        <p:txBody>
          <a:bodyPr wrap="square" lIns="0" tIns="0" rIns="0" bIns="0" rtlCol="0" anchor="t" vert="horz"/>
          <a:lstStyle/>
          <a:p>
            <a:pPr indent="0" marL="0">
              <a:lnSpc>
                <a:spcPts val="2100"/>
              </a:lnSpc>
              <a:buNone/>
            </a:pPr>
            <a:r>
              <a:rPr lang="en-US" sz="1500" b="1" dirty="0">
                <a:solidFill>
                  <a:srgbClr val="F97316"/>
                </a:solidFill>
                <a:latin typeface="Roboto" pitchFamily="34" charset="0"/>
                <a:ea typeface="Roboto" pitchFamily="34" charset="-122"/>
                <a:cs typeface="Roboto" pitchFamily="34" charset="-120"/>
              </a:rPr>
              <a:t>微分運動學</a:t>
            </a:r>
            <a:endParaRPr lang="en-US" sz="1500" dirty="0"/>
          </a:p>
        </p:txBody>
      </p:sp>
      <p:sp>
        <p:nvSpPr>
          <p:cNvPr id="19" name="Text 2"/>
          <p:cNvSpPr/>
          <p:nvPr/>
        </p:nvSpPr>
        <p:spPr>
          <a:xfrm>
            <a:off x="838200" y="1905000"/>
            <a:ext cx="3936950" cy="685800"/>
          </a:xfrm>
          <a:prstGeom prst="rect">
            <a:avLst/>
          </a:prstGeom>
          <a:noFill/>
          <a:ln/>
        </p:spPr>
        <p:txBody>
          <a:bodyPr wrap="square" lIns="0" tIns="0" rIns="0" bIns="0" rtlCol="0" anchor="t" vert="horz"/>
          <a:lstStyle/>
          <a:p>
            <a:pPr indent="0" marL="0">
              <a:lnSpc>
                <a:spcPts val="1800"/>
              </a:lnSpc>
              <a:buNone/>
            </a:pPr>
            <a:r>
              <a:rPr lang="en-US" sz="1200" dirty="0">
                <a:solidFill>
                  <a:srgbClr val="D1D5DB"/>
                </a:solidFill>
                <a:latin typeface="Roboto" pitchFamily="34" charset="0"/>
                <a:ea typeface="Roboto" pitchFamily="34" charset="-122"/>
                <a:cs typeface="Roboto" pitchFamily="34" charset="-120"/>
              </a:rPr>
              <a:t>微分運動學描述了關節空間中的速度與笛卡爾空間中末端效應器速度之間的關係。這種關係由雅可比矩陣 (Jacobian Matrix) 表示，是機器手臂控制中的核心數學工具。</a:t>
            </a:r>
            <a:endParaRPr lang="en-US" sz="1200" dirty="0"/>
          </a:p>
        </p:txBody>
      </p:sp>
      <p:sp>
        <p:nvSpPr>
          <p:cNvPr id="20" name="Text 3"/>
          <p:cNvSpPr/>
          <p:nvPr/>
        </p:nvSpPr>
        <p:spPr>
          <a:xfrm>
            <a:off x="952500" y="2857500"/>
            <a:ext cx="3708350" cy="228600"/>
          </a:xfrm>
          <a:prstGeom prst="rect">
            <a:avLst/>
          </a:prstGeom>
          <a:noFill/>
          <a:ln/>
        </p:spPr>
        <p:txBody>
          <a:bodyPr wrap="square" lIns="0" tIns="0" rIns="0" bIns="0" rtlCol="0" anchor="t" vert="horz"/>
          <a:lstStyle/>
          <a:p>
            <a:pPr indent="0" marL="0">
              <a:lnSpc>
                <a:spcPts val="1800"/>
              </a:lnSpc>
              <a:buNone/>
            </a:pPr>
            <a:r>
              <a:rPr lang="en-US" sz="1200" b="1" dirty="0">
                <a:solidFill>
                  <a:srgbClr val="FFFFFF"/>
                </a:solidFill>
                <a:latin typeface="Roboto" pitchFamily="34" charset="0"/>
                <a:ea typeface="Roboto" pitchFamily="34" charset="-122"/>
                <a:cs typeface="Roboto" pitchFamily="34" charset="-120"/>
              </a:rPr>
              <a:t>速度控制關係式</a:t>
            </a:r>
            <a:endParaRPr lang="en-US" sz="1200" dirty="0"/>
          </a:p>
        </p:txBody>
      </p:sp>
      <p:sp>
        <p:nvSpPr>
          <p:cNvPr id="21" name="Text 4"/>
          <p:cNvSpPr/>
          <p:nvPr/>
        </p:nvSpPr>
        <p:spPr>
          <a:xfrm>
            <a:off x="952500" y="3124200"/>
            <a:ext cx="3708350" cy="381000"/>
          </a:xfrm>
          <a:prstGeom prst="rect">
            <a:avLst/>
          </a:prstGeom>
          <a:noFill/>
          <a:ln/>
        </p:spPr>
        <p:txBody>
          <a:bodyPr wrap="square" lIns="0" tIns="0" rIns="0" bIns="0" rtlCol="0" anchor="t" vert="horz"/>
          <a:lstStyle/>
          <a:p>
            <a:pPr indent="0" marL="0">
              <a:lnSpc>
                <a:spcPts val="1500"/>
              </a:lnSpc>
              <a:buNone/>
            </a:pPr>
            <a:r>
              <a:rPr lang="en-US" sz="1050" dirty="0">
                <a:solidFill>
                  <a:srgbClr val="D1D5DB"/>
                </a:solidFill>
                <a:latin typeface="Roboto" pitchFamily="34" charset="0"/>
                <a:ea typeface="Roboto" pitchFamily="34" charset="-122"/>
                <a:cs typeface="Roboto" pitchFamily="34" charset="-120"/>
              </a:rPr>
              <a:t>關節速度向量 (θ̇₁, ..., θ̇ₙ) 與末端效應器速度向量 (vₓ, vᵧ, v_z, ωₓ, ωᵧ, ω_z) 之間的線性關係：</a:t>
            </a:r>
            <a:endParaRPr lang="en-US" sz="1050" dirty="0"/>
          </a:p>
        </p:txBody>
      </p:sp>
      <p:sp>
        <p:nvSpPr>
          <p:cNvPr id="22" name="Text 5"/>
          <p:cNvSpPr/>
          <p:nvPr/>
        </p:nvSpPr>
        <p:spPr>
          <a:xfrm>
            <a:off x="1333500" y="3848100"/>
            <a:ext cx="1143000" cy="228600"/>
          </a:xfrm>
          <a:prstGeom prst="rect">
            <a:avLst/>
          </a:prstGeom>
          <a:noFill/>
          <a:ln/>
        </p:spPr>
        <p:txBody>
          <a:bodyPr wrap="square" lIns="0" tIns="0" rIns="0" bIns="0" rtlCol="0" anchor="t" vert="horz"/>
          <a:lstStyle/>
          <a:p>
            <a:pPr indent="0" marL="0">
              <a:lnSpc>
                <a:spcPts val="1800"/>
              </a:lnSpc>
              <a:buNone/>
            </a:pPr>
            <a:r>
              <a:rPr lang="en-US" sz="1200" dirty="0">
                <a:solidFill>
                  <a:srgbClr val="FFFFFF"/>
                </a:solidFill>
                <a:latin typeface="Roboto" pitchFamily="34" charset="0"/>
                <a:ea typeface="Roboto" pitchFamily="34" charset="-122"/>
                <a:cs typeface="Roboto" pitchFamily="34" charset="-120"/>
              </a:rPr>
              <a:t>[v] = [J(θ)] · [θ̇]</a:t>
            </a:r>
            <a:endParaRPr lang="en-US" sz="1200" dirty="0"/>
          </a:p>
        </p:txBody>
      </p:sp>
      <p:sp>
        <p:nvSpPr>
          <p:cNvPr id="23" name="Text 6"/>
          <p:cNvSpPr/>
          <p:nvPr/>
        </p:nvSpPr>
        <p:spPr>
          <a:xfrm>
            <a:off x="838200" y="4305300"/>
            <a:ext cx="3936950" cy="571500"/>
          </a:xfrm>
          <a:prstGeom prst="rect">
            <a:avLst/>
          </a:prstGeom>
          <a:noFill/>
          <a:ln/>
        </p:spPr>
        <p:txBody>
          <a:bodyPr wrap="square" lIns="0" tIns="0" rIns="0" bIns="0" rtlCol="0" anchor="t" vert="horz"/>
          <a:lstStyle/>
          <a:p>
            <a:pPr indent="0" marL="0">
              <a:lnSpc>
                <a:spcPts val="1500"/>
              </a:lnSpc>
              <a:buNone/>
            </a:pPr>
            <a:r>
              <a:rPr lang="en-US" sz="1050" dirty="0">
                <a:solidFill>
                  <a:srgbClr val="D1D5DB"/>
                </a:solidFill>
                <a:latin typeface="Roboto" pitchFamily="34" charset="0"/>
                <a:ea typeface="Roboto" pitchFamily="34" charset="-122"/>
                <a:cs typeface="Roboto" pitchFamily="34" charset="-120"/>
              </a:rPr>
              <a:t>其中，[J(θ)] 是雅可比矩陣，依賴於機器手臂的幾何結構與當前關節角度。雅可比矩陣的每一行對應於末端效應器的一個速度分量，每一列對應於一個關節速度。</a:t>
            </a:r>
            <a:endParaRPr lang="en-US" sz="1050" dirty="0"/>
          </a:p>
        </p:txBody>
      </p:sp>
      <p:sp>
        <p:nvSpPr>
          <p:cNvPr id="24" name="Text 7"/>
          <p:cNvSpPr/>
          <p:nvPr/>
        </p:nvSpPr>
        <p:spPr>
          <a:xfrm>
            <a:off x="5803850" y="1485900"/>
            <a:ext cx="5816501" cy="266700"/>
          </a:xfrm>
          <a:prstGeom prst="rect">
            <a:avLst/>
          </a:prstGeom>
          <a:noFill/>
          <a:ln/>
        </p:spPr>
        <p:txBody>
          <a:bodyPr wrap="square" lIns="0" tIns="0" rIns="0" bIns="0" rtlCol="0" anchor="t" vert="horz"/>
          <a:lstStyle/>
          <a:p>
            <a:pPr indent="0" marL="0">
              <a:lnSpc>
                <a:spcPts val="2100"/>
              </a:lnSpc>
              <a:buNone/>
            </a:pPr>
            <a:r>
              <a:rPr lang="en-US" sz="1500" b="1" dirty="0">
                <a:solidFill>
                  <a:srgbClr val="F97316"/>
                </a:solidFill>
                <a:latin typeface="Roboto" pitchFamily="34" charset="0"/>
                <a:ea typeface="Roboto" pitchFamily="34" charset="-122"/>
                <a:cs typeface="Roboto" pitchFamily="34" charset="-120"/>
              </a:rPr>
              <a:t>雅可比矩陣推導</a:t>
            </a:r>
            <a:endParaRPr lang="en-US" sz="1500" dirty="0"/>
          </a:p>
        </p:txBody>
      </p:sp>
      <p:sp>
        <p:nvSpPr>
          <p:cNvPr id="25" name="Text 8"/>
          <p:cNvSpPr/>
          <p:nvPr/>
        </p:nvSpPr>
        <p:spPr>
          <a:xfrm>
            <a:off x="5537150" y="1905000"/>
            <a:ext cx="5816501" cy="228600"/>
          </a:xfrm>
          <a:prstGeom prst="rect">
            <a:avLst/>
          </a:prstGeom>
          <a:noFill/>
          <a:ln/>
        </p:spPr>
        <p:txBody>
          <a:bodyPr wrap="square" lIns="0" tIns="0" rIns="0" bIns="0" rtlCol="0" anchor="t" vert="horz"/>
          <a:lstStyle/>
          <a:p>
            <a:pPr indent="0" marL="0">
              <a:lnSpc>
                <a:spcPts val="1800"/>
              </a:lnSpc>
              <a:buNone/>
            </a:pPr>
            <a:r>
              <a:rPr lang="en-US" sz="1200" dirty="0">
                <a:solidFill>
                  <a:srgbClr val="FFFFFF"/>
                </a:solidFill>
                <a:latin typeface="Roboto" pitchFamily="34" charset="0"/>
                <a:ea typeface="Roboto" pitchFamily="34" charset="-122"/>
                <a:cs typeface="Roboto" pitchFamily="34" charset="-120"/>
              </a:rPr>
              <a:t>雅可比矩陣的一般形式：</a:t>
            </a:r>
            <a:endParaRPr lang="en-US" sz="1200" dirty="0"/>
          </a:p>
        </p:txBody>
      </p:sp>
      <p:sp>
        <p:nvSpPr>
          <p:cNvPr id="26" name="Text 9"/>
          <p:cNvSpPr/>
          <p:nvPr/>
        </p:nvSpPr>
        <p:spPr>
          <a:xfrm>
            <a:off x="5689550" y="2362200"/>
            <a:ext cx="5511701" cy="228600"/>
          </a:xfrm>
          <a:prstGeom prst="rect">
            <a:avLst/>
          </a:prstGeom>
          <a:noFill/>
          <a:ln/>
        </p:spPr>
        <p:txBody>
          <a:bodyPr wrap="square" lIns="0" tIns="0" rIns="0" bIns="0" rtlCol="0" anchor="t" vert="horz"/>
          <a:lstStyle/>
          <a:p>
            <a:pPr algn="ctr" indent="0" marL="0">
              <a:lnSpc>
                <a:spcPts val="1800"/>
              </a:lnSpc>
              <a:buNone/>
            </a:pPr>
            <a:r>
              <a:rPr lang="en-US" sz="1200" dirty="0">
                <a:solidFill>
                  <a:srgbClr val="E5E7EB"/>
                </a:solidFill>
                <a:latin typeface="Roboto Mono" pitchFamily="34" charset="0"/>
                <a:ea typeface="Roboto Mono" pitchFamily="34" charset="-122"/>
                <a:cs typeface="Roboto Mono" pitchFamily="34" charset="-120"/>
              </a:rPr>
              <a:t>[J] = </a:t>
            </a:r>
            <a:pPr algn="ctr" indent="0" marL="0">
              <a:lnSpc>
                <a:spcPts val="1800"/>
              </a:lnSpc>
              <a:buNone/>
            </a:pPr>
            <a:r>
              <a:rPr lang="en-US" sz="1200" b="1" dirty="0">
                <a:solidFill>
                  <a:srgbClr val="E5E7EB"/>
                </a:solidFill>
                <a:latin typeface="Roboto Mono" pitchFamily="34" charset="0"/>
                <a:ea typeface="Roboto Mono" pitchFamily="34" charset="-122"/>
                <a:cs typeface="Roboto Mono" pitchFamily="34" charset="-120"/>
              </a:rPr>
              <a:t>[∂f₁/∂θⱼ]</a:t>
            </a:r>
            <a:pPr algn="ctr" indent="0" marL="0">
              <a:lnSpc>
                <a:spcPts val="1800"/>
              </a:lnSpc>
              <a:buNone/>
            </a:pPr>
            <a:r>
              <a:rPr lang="en-US" sz="1200" dirty="0">
                <a:solidFill>
                  <a:srgbClr val="E5E7EB"/>
                </a:solidFill>
                <a:latin typeface="Roboto Mono" pitchFamily="34" charset="0"/>
                <a:ea typeface="Roboto Mono" pitchFamily="34" charset="-122"/>
                <a:cs typeface="Roboto Mono" pitchFamily="34" charset="-120"/>
              </a:rPr>
              <a:t> = </a:t>
            </a:r>
            <a:pPr algn="ctr" indent="0" marL="0">
              <a:lnSpc>
                <a:spcPts val="1800"/>
              </a:lnSpc>
              <a:buNone/>
            </a:pPr>
            <a:r>
              <a:rPr lang="en-US" sz="1200" b="1" dirty="0">
                <a:solidFill>
                  <a:srgbClr val="E5E7EB"/>
                </a:solidFill>
                <a:latin typeface="Roboto Mono" pitchFamily="34" charset="0"/>
                <a:ea typeface="Roboto Mono" pitchFamily="34" charset="-122"/>
                <a:cs typeface="Roboto Mono" pitchFamily="34" charset="-120"/>
              </a:rPr>
              <a:t>[J₁]</a:t>
            </a:r>
            <a:pPr algn="ctr" indent="0" marL="0">
              <a:lnSpc>
                <a:spcPts val="1800"/>
              </a:lnSpc>
              <a:buNone/>
            </a:pPr>
            <a:r>
              <a:rPr lang="en-US" sz="1200" dirty="0">
                <a:solidFill>
                  <a:srgbClr val="E5E7EB"/>
                </a:solidFill>
                <a:latin typeface="Roboto Mono" pitchFamily="34" charset="0"/>
                <a:ea typeface="Roboto Mono" pitchFamily="34" charset="-122"/>
                <a:cs typeface="Roboto Mono" pitchFamily="34" charset="-120"/>
              </a:rPr>
              <a:t> | </a:t>
            </a:r>
            <a:pPr algn="ctr" indent="0" marL="0">
              <a:lnSpc>
                <a:spcPts val="1800"/>
              </a:lnSpc>
              <a:buNone/>
            </a:pPr>
            <a:r>
              <a:rPr lang="en-US" sz="1200" b="1" dirty="0">
                <a:solidFill>
                  <a:srgbClr val="E5E7EB"/>
                </a:solidFill>
                <a:latin typeface="Roboto Mono" pitchFamily="34" charset="0"/>
                <a:ea typeface="Roboto Mono" pitchFamily="34" charset="-122"/>
                <a:cs typeface="Roboto Mono" pitchFamily="34" charset="-120"/>
              </a:rPr>
              <a:t>[J₂]</a:t>
            </a:r>
            <a:endParaRPr lang="en-US" sz="1200" dirty="0"/>
          </a:p>
        </p:txBody>
      </p:sp>
      <p:sp>
        <p:nvSpPr>
          <p:cNvPr id="27" name="Text 10"/>
          <p:cNvSpPr/>
          <p:nvPr/>
        </p:nvSpPr>
        <p:spPr>
          <a:xfrm>
            <a:off x="5689550" y="2667000"/>
            <a:ext cx="5511701" cy="152400"/>
          </a:xfrm>
          <a:prstGeom prst="rect">
            <a:avLst/>
          </a:prstGeom>
          <a:noFill/>
          <a:ln/>
        </p:spPr>
        <p:txBody>
          <a:bodyPr wrap="square" lIns="0" tIns="0" rIns="0" bIns="0" rtlCol="0" anchor="t" vert="horz"/>
          <a:lstStyle/>
          <a:p>
            <a:pPr algn="ctr" indent="0" marL="0">
              <a:lnSpc>
                <a:spcPts val="1200"/>
              </a:lnSpc>
              <a:buNone/>
            </a:pPr>
            <a:r>
              <a:rPr lang="en-US" sz="900" dirty="0">
                <a:solidFill>
                  <a:srgbClr val="9CA3AF"/>
                </a:solidFill>
                <a:latin typeface="Roboto" pitchFamily="34" charset="0"/>
                <a:ea typeface="Roboto" pitchFamily="34" charset="-122"/>
                <a:cs typeface="Roboto" pitchFamily="34" charset="-120"/>
              </a:rPr>
              <a:t>其中 [J₁] 為位置部分，[J₂] 為姿態部分</a:t>
            </a:r>
            <a:endParaRPr lang="en-US" sz="900" dirty="0"/>
          </a:p>
        </p:txBody>
      </p:sp>
      <p:sp>
        <p:nvSpPr>
          <p:cNvPr id="28" name="Text 11"/>
          <p:cNvSpPr/>
          <p:nvPr/>
        </p:nvSpPr>
        <p:spPr>
          <a:xfrm>
            <a:off x="5537150" y="3200400"/>
            <a:ext cx="5816501" cy="228600"/>
          </a:xfrm>
          <a:prstGeom prst="rect">
            <a:avLst/>
          </a:prstGeom>
          <a:noFill/>
          <a:ln/>
        </p:spPr>
        <p:txBody>
          <a:bodyPr wrap="square" lIns="0" tIns="0" rIns="0" bIns="0" rtlCol="0" anchor="t" vert="horz"/>
          <a:lstStyle/>
          <a:p>
            <a:pPr indent="0" marL="0">
              <a:lnSpc>
                <a:spcPts val="1800"/>
              </a:lnSpc>
              <a:buNone/>
            </a:pPr>
            <a:r>
              <a:rPr lang="en-US" sz="1200" dirty="0">
                <a:solidFill>
                  <a:srgbClr val="FFFFFF"/>
                </a:solidFill>
                <a:latin typeface="Roboto" pitchFamily="34" charset="0"/>
                <a:ea typeface="Roboto" pitchFamily="34" charset="-122"/>
                <a:cs typeface="Roboto" pitchFamily="34" charset="-120"/>
              </a:rPr>
              <a:t>五軸機器手臂的雅可比矩陣：</a:t>
            </a:r>
            <a:endParaRPr lang="en-US" sz="1200" dirty="0"/>
          </a:p>
        </p:txBody>
      </p:sp>
      <p:sp>
        <p:nvSpPr>
          <p:cNvPr id="29" name="Text 12"/>
          <p:cNvSpPr/>
          <p:nvPr/>
        </p:nvSpPr>
        <p:spPr>
          <a:xfrm>
            <a:off x="5138380" y="3657600"/>
            <a:ext cx="6614041" cy="228600"/>
          </a:xfrm>
          <a:prstGeom prst="rect">
            <a:avLst/>
          </a:prstGeom>
          <a:noFill/>
          <a:ln/>
        </p:spPr>
        <p:txBody>
          <a:bodyPr wrap="square" lIns="0" tIns="0" rIns="0" bIns="0" rtlCol="0" anchor="t" vert="horz"/>
          <a:lstStyle/>
          <a:p>
            <a:pPr algn="ctr" indent="0" marL="0">
              <a:lnSpc>
                <a:spcPts val="1800"/>
              </a:lnSpc>
              <a:buNone/>
            </a:pPr>
            <a:r>
              <a:rPr lang="en-US" sz="1200" dirty="0">
                <a:solidFill>
                  <a:srgbClr val="E5E7EB"/>
                </a:solidFill>
                <a:latin typeface="Roboto Mono" pitchFamily="34" charset="0"/>
                <a:ea typeface="Roboto Mono" pitchFamily="34" charset="-122"/>
                <a:cs typeface="Roboto Mono" pitchFamily="34" charset="-120"/>
              </a:rPr>
              <a:t>[J] = </a:t>
            </a:r>
            <a:pPr algn="ctr" indent="0" marL="0">
              <a:lnSpc>
                <a:spcPts val="1800"/>
              </a:lnSpc>
              <a:buNone/>
            </a:pPr>
            <a:r>
              <a:rPr lang="en-US" sz="1200" b="1" dirty="0">
                <a:solidFill>
                  <a:srgbClr val="E5E7EB"/>
                </a:solidFill>
                <a:latin typeface="Roboto Mono" pitchFamily="34" charset="0"/>
                <a:ea typeface="Roboto Mono" pitchFamily="34" charset="-122"/>
                <a:cs typeface="Roboto Mono" pitchFamily="34" charset="-120"/>
              </a:rPr>
              <a:t>[J₁]</a:t>
            </a:r>
            <a:pPr algn="ctr" indent="0" marL="0">
              <a:lnSpc>
                <a:spcPts val="1800"/>
              </a:lnSpc>
              <a:buNone/>
            </a:pPr>
            <a:r>
              <a:rPr lang="en-US" sz="1200" dirty="0">
                <a:solidFill>
                  <a:srgbClr val="E5E7EB"/>
                </a:solidFill>
                <a:latin typeface="Roboto Mono" pitchFamily="34" charset="0"/>
                <a:ea typeface="Roboto Mono" pitchFamily="34" charset="-122"/>
                <a:cs typeface="Roboto Mono" pitchFamily="34" charset="-120"/>
              </a:rPr>
              <a:t> = </a:t>
            </a:r>
            <a:pPr algn="ctr" indent="0" marL="0">
              <a:lnSpc>
                <a:spcPts val="1800"/>
              </a:lnSpc>
              <a:buNone/>
            </a:pPr>
            <a:r>
              <a:rPr lang="en-US" sz="1200" b="1" dirty="0">
                <a:solidFill>
                  <a:srgbClr val="E5E7EB"/>
                </a:solidFill>
                <a:latin typeface="Roboto Mono" pitchFamily="34" charset="0"/>
                <a:ea typeface="Roboto Mono" pitchFamily="34" charset="-122"/>
                <a:cs typeface="Roboto Mono" pitchFamily="34" charset="-120"/>
              </a:rPr>
              <a:t>∂(x,y,z)/∂(θ₁,θ₂,θ₃,θ₄,θ₅)</a:t>
            </a:r>
            <a:endParaRPr lang="en-US" sz="1200" dirty="0"/>
          </a:p>
        </p:txBody>
      </p:sp>
      <p:sp>
        <p:nvSpPr>
          <p:cNvPr id="30" name="Text 13"/>
          <p:cNvSpPr/>
          <p:nvPr/>
        </p:nvSpPr>
        <p:spPr>
          <a:xfrm>
            <a:off x="5537150" y="4267200"/>
            <a:ext cx="5816501" cy="228600"/>
          </a:xfrm>
          <a:prstGeom prst="rect">
            <a:avLst/>
          </a:prstGeom>
          <a:noFill/>
          <a:ln/>
        </p:spPr>
        <p:txBody>
          <a:bodyPr wrap="square" lIns="0" tIns="0" rIns="0" bIns="0" rtlCol="0" anchor="t" vert="horz"/>
          <a:lstStyle/>
          <a:p>
            <a:pPr indent="0" marL="0">
              <a:lnSpc>
                <a:spcPts val="1800"/>
              </a:lnSpc>
              <a:buNone/>
            </a:pPr>
            <a:r>
              <a:rPr lang="en-US" sz="1200" b="1" dirty="0">
                <a:solidFill>
                  <a:srgbClr val="FB923C"/>
                </a:solidFill>
                <a:latin typeface="Roboto" pitchFamily="34" charset="0"/>
                <a:ea typeface="Roboto" pitchFamily="34" charset="-122"/>
                <a:cs typeface="Roboto" pitchFamily="34" charset="-120"/>
              </a:rPr>
              <a:t>雅可比矩陣的重要性質：</a:t>
            </a:r>
            <a:endParaRPr lang="en-US" sz="1200" dirty="0"/>
          </a:p>
        </p:txBody>
      </p:sp>
      <p:sp>
        <p:nvSpPr>
          <p:cNvPr id="31" name="Text 14"/>
          <p:cNvSpPr/>
          <p:nvPr/>
        </p:nvSpPr>
        <p:spPr>
          <a:xfrm>
            <a:off x="5765750" y="4572000"/>
            <a:ext cx="2377440" cy="228600"/>
          </a:xfrm>
          <a:prstGeom prst="rect">
            <a:avLst/>
          </a:prstGeom>
          <a:noFill/>
          <a:ln/>
        </p:spPr>
        <p:txBody>
          <a:bodyPr wrap="square" lIns="0" tIns="0" rIns="0" bIns="0" rtlCol="0" anchor="t" vert="horz"/>
          <a:lstStyle/>
          <a:p>
            <a:pPr algn="l" indent="0" marL="0">
              <a:lnSpc>
                <a:spcPts val="1800"/>
              </a:lnSpc>
              <a:buNone/>
            </a:pPr>
            <a:r>
              <a:rPr lang="en-US" sz="1200" dirty="0">
                <a:solidFill>
                  <a:srgbClr val="D1D5DB"/>
                </a:solidFill>
                <a:latin typeface="Roboto" pitchFamily="34" charset="0"/>
                <a:ea typeface="Roboto" pitchFamily="34" charset="-122"/>
                <a:cs typeface="Roboto" pitchFamily="34" charset="-120"/>
              </a:rPr>
              <a:t>描述機器手臂的局部運動特性</a:t>
            </a:r>
            <a:endParaRPr lang="en-US" sz="1200" dirty="0"/>
          </a:p>
        </p:txBody>
      </p:sp>
      <p:sp>
        <p:nvSpPr>
          <p:cNvPr id="32" name="Text 15"/>
          <p:cNvSpPr/>
          <p:nvPr/>
        </p:nvSpPr>
        <p:spPr>
          <a:xfrm>
            <a:off x="5765750" y="4876800"/>
            <a:ext cx="2377440" cy="228600"/>
          </a:xfrm>
          <a:prstGeom prst="rect">
            <a:avLst/>
          </a:prstGeom>
          <a:noFill/>
          <a:ln/>
        </p:spPr>
        <p:txBody>
          <a:bodyPr wrap="square" lIns="0" tIns="0" rIns="0" bIns="0" rtlCol="0" anchor="t" vert="horz"/>
          <a:lstStyle/>
          <a:p>
            <a:pPr algn="l" indent="0" marL="0">
              <a:lnSpc>
                <a:spcPts val="1800"/>
              </a:lnSpc>
              <a:buNone/>
            </a:pPr>
            <a:r>
              <a:rPr lang="en-US" sz="1200" dirty="0">
                <a:solidFill>
                  <a:srgbClr val="D1D5DB"/>
                </a:solidFill>
                <a:latin typeface="Roboto" pitchFamily="34" charset="0"/>
                <a:ea typeface="Roboto" pitchFamily="34" charset="-122"/>
                <a:cs typeface="Roboto" pitchFamily="34" charset="-120"/>
              </a:rPr>
              <a:t>用於運動學反問題的數值求解</a:t>
            </a:r>
            <a:endParaRPr lang="en-US" sz="1200" dirty="0"/>
          </a:p>
        </p:txBody>
      </p:sp>
      <p:sp>
        <p:nvSpPr>
          <p:cNvPr id="33" name="Text 16"/>
          <p:cNvSpPr/>
          <p:nvPr/>
        </p:nvSpPr>
        <p:spPr>
          <a:xfrm>
            <a:off x="5765750" y="5181600"/>
            <a:ext cx="2560320" cy="228600"/>
          </a:xfrm>
          <a:prstGeom prst="rect">
            <a:avLst/>
          </a:prstGeom>
          <a:noFill/>
          <a:ln/>
        </p:spPr>
        <p:txBody>
          <a:bodyPr wrap="square" lIns="0" tIns="0" rIns="0" bIns="0" rtlCol="0" anchor="t" vert="horz"/>
          <a:lstStyle/>
          <a:p>
            <a:pPr algn="l" indent="0" marL="0">
              <a:lnSpc>
                <a:spcPts val="1800"/>
              </a:lnSpc>
              <a:buNone/>
            </a:pPr>
            <a:r>
              <a:rPr lang="en-US" sz="1200" dirty="0">
                <a:solidFill>
                  <a:srgbClr val="D1D5DB"/>
                </a:solidFill>
                <a:latin typeface="Roboto" pitchFamily="34" charset="0"/>
                <a:ea typeface="Roboto" pitchFamily="34" charset="-122"/>
                <a:cs typeface="Roboto" pitchFamily="34" charset="-120"/>
              </a:rPr>
              <a:t>分析機器手臂的靈敏度與操作性</a:t>
            </a:r>
            <a:endParaRPr lang="en-US" sz="1200" dirty="0"/>
          </a:p>
        </p:txBody>
      </p:sp>
      <p:sp>
        <p:nvSpPr>
          <p:cNvPr id="34" name="Text 17"/>
          <p:cNvSpPr/>
          <p:nvPr/>
        </p:nvSpPr>
        <p:spPr>
          <a:xfrm>
            <a:off x="5765750" y="5486400"/>
            <a:ext cx="4617720" cy="228600"/>
          </a:xfrm>
          <a:prstGeom prst="rect">
            <a:avLst/>
          </a:prstGeom>
          <a:noFill/>
          <a:ln/>
        </p:spPr>
        <p:txBody>
          <a:bodyPr wrap="square" lIns="0" tIns="0" rIns="0" bIns="0" rtlCol="0" anchor="t" vert="horz"/>
          <a:lstStyle/>
          <a:p>
            <a:pPr algn="l" indent="0" marL="0">
              <a:lnSpc>
                <a:spcPts val="1800"/>
              </a:lnSpc>
              <a:buNone/>
            </a:pPr>
            <a:r>
              <a:rPr lang="en-US" sz="1200" dirty="0">
                <a:solidFill>
                  <a:srgbClr val="D1D5DB"/>
                </a:solidFill>
                <a:latin typeface="Roboto" pitchFamily="34" charset="0"/>
                <a:ea typeface="Roboto" pitchFamily="34" charset="-122"/>
                <a:cs typeface="Roboto" pitchFamily="34" charset="-120"/>
              </a:rPr>
              <a:t>奇異點分析：當 det([J]) = 0 時，機器手臂失去運動自由度</a:t>
            </a:r>
            <a:endParaRPr lang="en-US" sz="1200" dirty="0"/>
          </a:p>
        </p:txBody>
      </p:sp>
      <p:sp>
        <p:nvSpPr>
          <p:cNvPr id="35" name="Text 18"/>
          <p:cNvSpPr/>
          <p:nvPr/>
        </p:nvSpPr>
        <p:spPr>
          <a:xfrm>
            <a:off x="11391900" y="6438900"/>
            <a:ext cx="502920" cy="190500"/>
          </a:xfrm>
          <a:prstGeom prst="rect">
            <a:avLst/>
          </a:prstGeom>
          <a:noFill/>
          <a:ln/>
        </p:spPr>
        <p:txBody>
          <a:bodyPr wrap="square" lIns="0" tIns="0" rIns="0" bIns="0" rtlCol="0" anchor="t" vert="horz"/>
          <a:lstStyle/>
          <a:p>
            <a:pPr indent="0" marL="0">
              <a:lnSpc>
                <a:spcPts val="1500"/>
              </a:lnSpc>
              <a:buNone/>
            </a:pPr>
            <a:r>
              <a:rPr lang="en-US" sz="1050" dirty="0">
                <a:solidFill>
                  <a:srgbClr val="6B7280"/>
                </a:solidFill>
                <a:latin typeface="Roboto" pitchFamily="34" charset="0"/>
                <a:ea typeface="Roboto" pitchFamily="34" charset="-122"/>
                <a:cs typeface="Roboto" pitchFamily="34" charset="-120"/>
              </a:rPr>
              <a:t>11 / 20</a:t>
            </a:r>
            <a:endParaRPr lang="en-US" sz="105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2192000" cy="6858000"/>
          </a:xfrm>
          <a:prstGeom prst="rect">
            <a:avLst/>
          </a:prstGeom>
        </p:spPr>
      </p:pic>
      <p:pic>
        <p:nvPicPr>
          <p:cNvPr id="3" name="Image 1" descr="preencoded.png">    </p:cNvPr>
          <p:cNvPicPr>
            <a:picLocks noChangeAspect="1"/>
          </p:cNvPicPr>
          <p:nvPr/>
        </p:nvPicPr>
        <p:blipFill>
          <a:blip r:embed="rId2"/>
          <a:stretch>
            <a:fillRect/>
          </a:stretch>
        </p:blipFill>
        <p:spPr>
          <a:xfrm>
            <a:off x="609600" y="838200"/>
            <a:ext cx="914400" cy="38100"/>
          </a:xfrm>
          <a:prstGeom prst="rect">
            <a:avLst/>
          </a:prstGeom>
        </p:spPr>
      </p:pic>
      <p:pic>
        <p:nvPicPr>
          <p:cNvPr id="4" name="Image 2" descr="preencoded.png">    </p:cNvPr>
          <p:cNvPicPr>
            <a:picLocks noChangeAspect="1"/>
          </p:cNvPicPr>
          <p:nvPr/>
        </p:nvPicPr>
        <p:blipFill>
          <a:blip r:embed="rId3"/>
          <a:stretch>
            <a:fillRect/>
          </a:stretch>
        </p:blipFill>
        <p:spPr>
          <a:xfrm>
            <a:off x="609600" y="1333500"/>
            <a:ext cx="5181600" cy="4610100"/>
          </a:xfrm>
          <a:prstGeom prst="rect">
            <a:avLst/>
          </a:prstGeom>
        </p:spPr>
      </p:pic>
      <p:pic>
        <p:nvPicPr>
          <p:cNvPr id="5" name="Image 3" descr="preencoded.png">    </p:cNvPr>
          <p:cNvPicPr>
            <a:picLocks noChangeAspect="1"/>
          </p:cNvPicPr>
          <p:nvPr/>
        </p:nvPicPr>
        <p:blipFill>
          <a:blip r:embed="rId4"/>
          <a:stretch>
            <a:fillRect/>
          </a:stretch>
        </p:blipFill>
        <p:spPr>
          <a:xfrm>
            <a:off x="838200" y="1590675"/>
            <a:ext cx="171450" cy="228600"/>
          </a:xfrm>
          <a:prstGeom prst="rect">
            <a:avLst/>
          </a:prstGeom>
        </p:spPr>
      </p:pic>
      <p:pic>
        <p:nvPicPr>
          <p:cNvPr id="6" name="Image 4" descr="preencoded.png">    </p:cNvPr>
          <p:cNvPicPr>
            <a:picLocks noChangeAspect="1"/>
          </p:cNvPicPr>
          <p:nvPr/>
        </p:nvPicPr>
        <p:blipFill>
          <a:blip r:embed="rId5"/>
          <a:stretch>
            <a:fillRect/>
          </a:stretch>
        </p:blipFill>
        <p:spPr>
          <a:xfrm>
            <a:off x="838200" y="2019300"/>
            <a:ext cx="4724400" cy="342900"/>
          </a:xfrm>
          <a:prstGeom prst="rect">
            <a:avLst/>
          </a:prstGeom>
        </p:spPr>
      </p:pic>
      <p:pic>
        <p:nvPicPr>
          <p:cNvPr id="7" name="Image 5" descr="preencoded.png">    </p:cNvPr>
          <p:cNvPicPr>
            <a:picLocks noChangeAspect="1"/>
          </p:cNvPicPr>
          <p:nvPr/>
        </p:nvPicPr>
        <p:blipFill>
          <a:blip r:embed="rId6"/>
          <a:stretch>
            <a:fillRect/>
          </a:stretch>
        </p:blipFill>
        <p:spPr>
          <a:xfrm>
            <a:off x="838200" y="2362200"/>
            <a:ext cx="4724400" cy="342900"/>
          </a:xfrm>
          <a:prstGeom prst="rect">
            <a:avLst/>
          </a:prstGeom>
        </p:spPr>
      </p:pic>
      <p:pic>
        <p:nvPicPr>
          <p:cNvPr id="8" name="Image 6" descr="preencoded.png">    </p:cNvPr>
          <p:cNvPicPr>
            <a:picLocks noChangeAspect="1"/>
          </p:cNvPicPr>
          <p:nvPr/>
        </p:nvPicPr>
        <p:blipFill>
          <a:blip r:embed="rId7"/>
          <a:stretch>
            <a:fillRect/>
          </a:stretch>
        </p:blipFill>
        <p:spPr>
          <a:xfrm>
            <a:off x="838200" y="2705100"/>
            <a:ext cx="4724400" cy="342900"/>
          </a:xfrm>
          <a:prstGeom prst="rect">
            <a:avLst/>
          </a:prstGeom>
        </p:spPr>
      </p:pic>
      <p:pic>
        <p:nvPicPr>
          <p:cNvPr id="9" name="Image 7" descr="preencoded.png">    </p:cNvPr>
          <p:cNvPicPr>
            <a:picLocks noChangeAspect="1"/>
          </p:cNvPicPr>
          <p:nvPr/>
        </p:nvPicPr>
        <p:blipFill>
          <a:blip r:embed="rId8"/>
          <a:stretch>
            <a:fillRect/>
          </a:stretch>
        </p:blipFill>
        <p:spPr>
          <a:xfrm>
            <a:off x="838200" y="3276600"/>
            <a:ext cx="4724400" cy="1905000"/>
          </a:xfrm>
          <a:prstGeom prst="rect">
            <a:avLst/>
          </a:prstGeom>
        </p:spPr>
      </p:pic>
      <p:pic>
        <p:nvPicPr>
          <p:cNvPr id="10" name="Image 8" descr="preencoded.png">    </p:cNvPr>
          <p:cNvPicPr>
            <a:picLocks noChangeAspect="1"/>
          </p:cNvPicPr>
          <p:nvPr/>
        </p:nvPicPr>
        <p:blipFill>
          <a:blip r:embed="rId9"/>
          <a:stretch>
            <a:fillRect/>
          </a:stretch>
        </p:blipFill>
        <p:spPr>
          <a:xfrm>
            <a:off x="838200" y="5362575"/>
            <a:ext cx="133350" cy="133350"/>
          </a:xfrm>
          <a:prstGeom prst="rect">
            <a:avLst/>
          </a:prstGeom>
        </p:spPr>
      </p:pic>
      <p:pic>
        <p:nvPicPr>
          <p:cNvPr id="11" name="Image 9" descr="preencoded.png">    </p:cNvPr>
          <p:cNvPicPr>
            <a:picLocks noChangeAspect="1"/>
          </p:cNvPicPr>
          <p:nvPr/>
        </p:nvPicPr>
        <p:blipFill>
          <a:blip r:embed="rId10"/>
          <a:stretch>
            <a:fillRect/>
          </a:stretch>
        </p:blipFill>
        <p:spPr>
          <a:xfrm>
            <a:off x="838200" y="5553075"/>
            <a:ext cx="133350" cy="133350"/>
          </a:xfrm>
          <a:prstGeom prst="rect">
            <a:avLst/>
          </a:prstGeom>
        </p:spPr>
      </p:pic>
      <p:pic>
        <p:nvPicPr>
          <p:cNvPr id="12" name="Image 10" descr="preencoded.png">    </p:cNvPr>
          <p:cNvPicPr>
            <a:picLocks noChangeAspect="1"/>
          </p:cNvPicPr>
          <p:nvPr/>
        </p:nvPicPr>
        <p:blipFill>
          <a:blip r:embed="rId11"/>
          <a:stretch>
            <a:fillRect/>
          </a:stretch>
        </p:blipFill>
        <p:spPr>
          <a:xfrm>
            <a:off x="6400800" y="1333500"/>
            <a:ext cx="5181600" cy="4686300"/>
          </a:xfrm>
          <a:prstGeom prst="rect">
            <a:avLst/>
          </a:prstGeom>
        </p:spPr>
      </p:pic>
      <p:pic>
        <p:nvPicPr>
          <p:cNvPr id="13" name="Image 11" descr="preencoded.png">    </p:cNvPr>
          <p:cNvPicPr>
            <a:picLocks noChangeAspect="1"/>
          </p:cNvPicPr>
          <p:nvPr/>
        </p:nvPicPr>
        <p:blipFill>
          <a:blip r:embed="rId12"/>
          <a:stretch>
            <a:fillRect/>
          </a:stretch>
        </p:blipFill>
        <p:spPr>
          <a:xfrm>
            <a:off x="6629400" y="1590675"/>
            <a:ext cx="285750" cy="228600"/>
          </a:xfrm>
          <a:prstGeom prst="rect">
            <a:avLst/>
          </a:prstGeom>
        </p:spPr>
      </p:pic>
      <p:pic>
        <p:nvPicPr>
          <p:cNvPr id="14" name="Image 12" descr="preencoded.png">    </p:cNvPr>
          <p:cNvPicPr>
            <a:picLocks noChangeAspect="1"/>
          </p:cNvPicPr>
          <p:nvPr/>
        </p:nvPicPr>
        <p:blipFill>
          <a:blip r:embed="rId13"/>
          <a:stretch>
            <a:fillRect/>
          </a:stretch>
        </p:blipFill>
        <p:spPr>
          <a:xfrm>
            <a:off x="6629400" y="2019300"/>
            <a:ext cx="4724400" cy="1905000"/>
          </a:xfrm>
          <a:prstGeom prst="rect">
            <a:avLst/>
          </a:prstGeom>
        </p:spPr>
      </p:pic>
      <p:pic>
        <p:nvPicPr>
          <p:cNvPr id="15" name="Image 13" descr="preencoded.png">    </p:cNvPr>
          <p:cNvPicPr>
            <a:picLocks noChangeAspect="1"/>
          </p:cNvPicPr>
          <p:nvPr/>
        </p:nvPicPr>
        <p:blipFill>
          <a:blip r:embed="rId14"/>
          <a:stretch>
            <a:fillRect/>
          </a:stretch>
        </p:blipFill>
        <p:spPr>
          <a:xfrm>
            <a:off x="6629400" y="4076700"/>
            <a:ext cx="4724400" cy="419100"/>
          </a:xfrm>
          <a:prstGeom prst="rect">
            <a:avLst/>
          </a:prstGeom>
        </p:spPr>
      </p:pic>
      <p:pic>
        <p:nvPicPr>
          <p:cNvPr id="16" name="Image 14" descr="preencoded.png">    </p:cNvPr>
          <p:cNvPicPr>
            <a:picLocks noChangeAspect="1"/>
          </p:cNvPicPr>
          <p:nvPr/>
        </p:nvPicPr>
        <p:blipFill>
          <a:blip r:embed="rId15"/>
          <a:stretch>
            <a:fillRect/>
          </a:stretch>
        </p:blipFill>
        <p:spPr>
          <a:xfrm>
            <a:off x="6629400" y="4686300"/>
            <a:ext cx="152400" cy="152400"/>
          </a:xfrm>
          <a:prstGeom prst="rect">
            <a:avLst/>
          </a:prstGeom>
        </p:spPr>
      </p:pic>
      <p:pic>
        <p:nvPicPr>
          <p:cNvPr id="17" name="Image 15" descr="preencoded.png">    </p:cNvPr>
          <p:cNvPicPr>
            <a:picLocks noChangeAspect="1"/>
          </p:cNvPicPr>
          <p:nvPr/>
        </p:nvPicPr>
        <p:blipFill>
          <a:blip r:embed="rId16"/>
          <a:stretch>
            <a:fillRect/>
          </a:stretch>
        </p:blipFill>
        <p:spPr>
          <a:xfrm>
            <a:off x="6629400" y="5257800"/>
            <a:ext cx="152400" cy="152400"/>
          </a:xfrm>
          <a:prstGeom prst="rect">
            <a:avLst/>
          </a:prstGeom>
        </p:spPr>
      </p:pic>
      <p:pic>
        <p:nvPicPr>
          <p:cNvPr id="18" name="Image 16" descr="preencoded.png">    </p:cNvPr>
          <p:cNvPicPr>
            <a:picLocks noChangeAspect="1"/>
          </p:cNvPicPr>
          <p:nvPr/>
        </p:nvPicPr>
        <p:blipFill>
          <a:blip r:embed="rId17"/>
          <a:stretch>
            <a:fillRect/>
          </a:stretch>
        </p:blipFill>
        <p:spPr>
          <a:xfrm>
            <a:off x="6629400" y="5600700"/>
            <a:ext cx="152400" cy="152400"/>
          </a:xfrm>
          <a:prstGeom prst="rect">
            <a:avLst/>
          </a:prstGeom>
        </p:spPr>
      </p:pic>
      <p:sp>
        <p:nvSpPr>
          <p:cNvPr id="19" name="Text 0"/>
          <p:cNvSpPr/>
          <p:nvPr/>
        </p:nvSpPr>
        <p:spPr>
          <a:xfrm>
            <a:off x="609600" y="381000"/>
            <a:ext cx="10972800" cy="381000"/>
          </a:xfrm>
          <a:prstGeom prst="rect">
            <a:avLst/>
          </a:prstGeom>
          <a:noFill/>
          <a:ln/>
        </p:spPr>
        <p:txBody>
          <a:bodyPr wrap="square" lIns="0" tIns="0" rIns="0" bIns="0" rtlCol="0" anchor="t" vert="horz"/>
          <a:lstStyle/>
          <a:p>
            <a:pPr indent="0" marL="0">
              <a:lnSpc>
                <a:spcPts val="3000"/>
              </a:lnSpc>
              <a:buNone/>
            </a:pPr>
            <a:r>
              <a:rPr lang="en-US" sz="2700" b="1" dirty="0">
                <a:solidFill>
                  <a:srgbClr val="FFFFFF"/>
                </a:solidFill>
                <a:latin typeface="Roboto" pitchFamily="34" charset="0"/>
                <a:ea typeface="Roboto" pitchFamily="34" charset="-122"/>
                <a:cs typeface="Roboto" pitchFamily="34" charset="-120"/>
              </a:rPr>
              <a:t>動力學與重力補償</a:t>
            </a:r>
            <a:endParaRPr lang="en-US" sz="2700" dirty="0"/>
          </a:p>
        </p:txBody>
      </p:sp>
      <p:sp>
        <p:nvSpPr>
          <p:cNvPr id="20" name="Text 1"/>
          <p:cNvSpPr/>
          <p:nvPr/>
        </p:nvSpPr>
        <p:spPr>
          <a:xfrm>
            <a:off x="1085850" y="1562100"/>
            <a:ext cx="4724400" cy="304800"/>
          </a:xfrm>
          <a:prstGeom prst="rect">
            <a:avLst/>
          </a:prstGeom>
          <a:noFill/>
          <a:ln/>
        </p:spPr>
        <p:txBody>
          <a:bodyPr wrap="square" lIns="0" tIns="0" rIns="0" bIns="0" rtlCol="0" anchor="t" vert="horz"/>
          <a:lstStyle/>
          <a:p>
            <a:pPr indent="0" marL="0">
              <a:lnSpc>
                <a:spcPts val="2400"/>
              </a:lnSpc>
              <a:buNone/>
            </a:pPr>
            <a:r>
              <a:rPr lang="en-US" sz="1800" b="1" dirty="0">
                <a:solidFill>
                  <a:srgbClr val="FFFFFF"/>
                </a:solidFill>
                <a:latin typeface="Roboto" pitchFamily="34" charset="0"/>
                <a:ea typeface="Roboto" pitchFamily="34" charset="-122"/>
                <a:cs typeface="Roboto" pitchFamily="34" charset="-120"/>
              </a:rPr>
              <a:t>馬達扭力限制分析</a:t>
            </a:r>
            <a:endParaRPr lang="en-US" sz="1800" dirty="0"/>
          </a:p>
        </p:txBody>
      </p:sp>
      <p:sp>
        <p:nvSpPr>
          <p:cNvPr id="21" name="Text 2"/>
          <p:cNvSpPr/>
          <p:nvPr/>
        </p:nvSpPr>
        <p:spPr>
          <a:xfrm>
            <a:off x="990600" y="2019300"/>
            <a:ext cx="1735634" cy="342900"/>
          </a:xfrm>
          <a:prstGeom prst="rect">
            <a:avLst/>
          </a:prstGeom>
          <a:noFill/>
          <a:ln/>
        </p:spPr>
        <p:txBody>
          <a:bodyPr wrap="square" lIns="0" tIns="0" rIns="0" bIns="0" rtlCol="0" anchor="t" vert="horz"/>
          <a:lstStyle/>
          <a:p>
            <a:pPr algn="l" indent="0" marL="0">
              <a:lnSpc>
                <a:spcPts val="1500"/>
              </a:lnSpc>
              <a:buNone/>
            </a:pPr>
            <a:r>
              <a:rPr lang="en-US" sz="1050" b="1" dirty="0">
                <a:solidFill>
                  <a:srgbClr val="FFFFFF"/>
                </a:solidFill>
                <a:latin typeface="Roboto" pitchFamily="34" charset="0"/>
                <a:ea typeface="Roboto" pitchFamily="34" charset="-122"/>
                <a:cs typeface="Roboto" pitchFamily="34" charset="-120"/>
              </a:rPr>
              <a:t>馬達類型</a:t>
            </a:r>
            <a:endParaRPr lang="en-US" sz="1050" dirty="0"/>
          </a:p>
        </p:txBody>
      </p:sp>
      <p:sp>
        <p:nvSpPr>
          <p:cNvPr id="22" name="Text 3"/>
          <p:cNvSpPr/>
          <p:nvPr/>
        </p:nvSpPr>
        <p:spPr>
          <a:xfrm>
            <a:off x="2274987" y="2019300"/>
            <a:ext cx="1793081" cy="342900"/>
          </a:xfrm>
          <a:prstGeom prst="rect">
            <a:avLst/>
          </a:prstGeom>
          <a:noFill/>
          <a:ln/>
        </p:spPr>
        <p:txBody>
          <a:bodyPr wrap="square" lIns="0" tIns="0" rIns="0" bIns="0" rtlCol="0" anchor="t" vert="horz"/>
          <a:lstStyle/>
          <a:p>
            <a:pPr algn="r" indent="0" marL="0">
              <a:lnSpc>
                <a:spcPts val="1500"/>
              </a:lnSpc>
              <a:buNone/>
            </a:pPr>
            <a:r>
              <a:rPr lang="en-US" sz="1050" b="1" dirty="0">
                <a:solidFill>
                  <a:srgbClr val="FFFFFF"/>
                </a:solidFill>
                <a:latin typeface="Roboto" pitchFamily="34" charset="0"/>
                <a:ea typeface="Roboto" pitchFamily="34" charset="-122"/>
                <a:cs typeface="Roboto" pitchFamily="34" charset="-120"/>
              </a:rPr>
              <a:t>堵轉扭矩 (Ncm)</a:t>
            </a:r>
            <a:endParaRPr lang="en-US" sz="1050" dirty="0"/>
          </a:p>
        </p:txBody>
      </p:sp>
      <p:sp>
        <p:nvSpPr>
          <p:cNvPr id="23" name="Text 4"/>
          <p:cNvSpPr/>
          <p:nvPr/>
        </p:nvSpPr>
        <p:spPr>
          <a:xfrm>
            <a:off x="3769162" y="2019300"/>
            <a:ext cx="1793438" cy="342900"/>
          </a:xfrm>
          <a:prstGeom prst="rect">
            <a:avLst/>
          </a:prstGeom>
          <a:noFill/>
          <a:ln/>
        </p:spPr>
        <p:txBody>
          <a:bodyPr wrap="square" lIns="0" tIns="0" rIns="0" bIns="0" rtlCol="0" anchor="t" vert="horz"/>
          <a:lstStyle/>
          <a:p>
            <a:pPr algn="r" indent="0" marL="0">
              <a:lnSpc>
                <a:spcPts val="1500"/>
              </a:lnSpc>
              <a:buNone/>
            </a:pPr>
            <a:r>
              <a:rPr lang="en-US" sz="1050" b="1" dirty="0">
                <a:solidFill>
                  <a:srgbClr val="FFFFFF"/>
                </a:solidFill>
                <a:latin typeface="Roboto" pitchFamily="34" charset="0"/>
                <a:ea typeface="Roboto" pitchFamily="34" charset="-122"/>
                <a:cs typeface="Roboto" pitchFamily="34" charset="-120"/>
              </a:rPr>
              <a:t>運行扭矩 (Ncm)</a:t>
            </a:r>
            <a:endParaRPr lang="en-US" sz="1050" dirty="0"/>
          </a:p>
        </p:txBody>
      </p:sp>
      <p:sp>
        <p:nvSpPr>
          <p:cNvPr id="24" name="Text 5"/>
          <p:cNvSpPr/>
          <p:nvPr/>
        </p:nvSpPr>
        <p:spPr>
          <a:xfrm>
            <a:off x="990600" y="2362200"/>
            <a:ext cx="2082760" cy="342900"/>
          </a:xfrm>
          <a:prstGeom prst="rect">
            <a:avLst/>
          </a:prstGeom>
          <a:noFill/>
          <a:ln/>
        </p:spPr>
        <p:txBody>
          <a:bodyPr wrap="square" lIns="0" tIns="0" rIns="0" bIns="0" rtlCol="0" anchor="t" vert="horz"/>
          <a:lstStyle/>
          <a:p>
            <a:pPr indent="0" marL="0">
              <a:lnSpc>
                <a:spcPts val="1500"/>
              </a:lnSpc>
              <a:buNone/>
            </a:pPr>
            <a:r>
              <a:rPr lang="en-US" sz="1050" dirty="0">
                <a:solidFill>
                  <a:srgbClr val="000000"/>
                </a:solidFill>
                <a:latin typeface="Roboto" pitchFamily="34" charset="0"/>
                <a:ea typeface="Roboto" pitchFamily="34" charset="-122"/>
                <a:cs typeface="Roboto" pitchFamily="34" charset="-120"/>
              </a:rPr>
              <a:t>EV3 Large Motor</a:t>
            </a:r>
            <a:endParaRPr lang="en-US" sz="1050" dirty="0"/>
          </a:p>
        </p:txBody>
      </p:sp>
      <p:sp>
        <p:nvSpPr>
          <p:cNvPr id="25" name="Text 6"/>
          <p:cNvSpPr/>
          <p:nvPr/>
        </p:nvSpPr>
        <p:spPr>
          <a:xfrm>
            <a:off x="2573834" y="2362200"/>
            <a:ext cx="1494234" cy="342900"/>
          </a:xfrm>
          <a:prstGeom prst="rect">
            <a:avLst/>
          </a:prstGeom>
          <a:noFill/>
          <a:ln/>
        </p:spPr>
        <p:txBody>
          <a:bodyPr wrap="square" lIns="0" tIns="0" rIns="0" bIns="0" rtlCol="0" anchor="t" vert="horz"/>
          <a:lstStyle/>
          <a:p>
            <a:pPr algn="r" indent="0" marL="0">
              <a:lnSpc>
                <a:spcPts val="1500"/>
              </a:lnSpc>
              <a:buNone/>
            </a:pPr>
            <a:r>
              <a:rPr lang="en-US" sz="1050" b="1" dirty="0">
                <a:solidFill>
                  <a:srgbClr val="FB923C"/>
                </a:solidFill>
                <a:latin typeface="Roboto" pitchFamily="34" charset="0"/>
                <a:ea typeface="Roboto" pitchFamily="34" charset="-122"/>
                <a:cs typeface="Roboto" pitchFamily="34" charset="-120"/>
              </a:rPr>
              <a:t>40</a:t>
            </a:r>
            <a:endParaRPr lang="en-US" sz="1050" dirty="0"/>
          </a:p>
        </p:txBody>
      </p:sp>
      <p:sp>
        <p:nvSpPr>
          <p:cNvPr id="26" name="Text 7"/>
          <p:cNvSpPr/>
          <p:nvPr/>
        </p:nvSpPr>
        <p:spPr>
          <a:xfrm>
            <a:off x="4068068" y="2362200"/>
            <a:ext cx="1494532" cy="342900"/>
          </a:xfrm>
          <a:prstGeom prst="rect">
            <a:avLst/>
          </a:prstGeom>
          <a:noFill/>
          <a:ln/>
        </p:spPr>
        <p:txBody>
          <a:bodyPr wrap="square" lIns="0" tIns="0" rIns="0" bIns="0" rtlCol="0" anchor="t" vert="horz"/>
          <a:lstStyle/>
          <a:p>
            <a:pPr algn="r" indent="0" marL="0">
              <a:lnSpc>
                <a:spcPts val="1500"/>
              </a:lnSpc>
              <a:buNone/>
            </a:pPr>
            <a:r>
              <a:rPr lang="en-US" sz="1050" dirty="0">
                <a:solidFill>
                  <a:srgbClr val="000000"/>
                </a:solidFill>
                <a:latin typeface="Roboto" pitchFamily="34" charset="0"/>
                <a:ea typeface="Roboto" pitchFamily="34" charset="-122"/>
                <a:cs typeface="Roboto" pitchFamily="34" charset="-120"/>
              </a:rPr>
              <a:t>20</a:t>
            </a:r>
            <a:endParaRPr lang="en-US" sz="1050" dirty="0"/>
          </a:p>
        </p:txBody>
      </p:sp>
      <p:sp>
        <p:nvSpPr>
          <p:cNvPr id="27" name="Text 8"/>
          <p:cNvSpPr/>
          <p:nvPr/>
        </p:nvSpPr>
        <p:spPr>
          <a:xfrm>
            <a:off x="990600" y="2705100"/>
            <a:ext cx="2082760" cy="342900"/>
          </a:xfrm>
          <a:prstGeom prst="rect">
            <a:avLst/>
          </a:prstGeom>
          <a:noFill/>
          <a:ln/>
        </p:spPr>
        <p:txBody>
          <a:bodyPr wrap="square" lIns="0" tIns="0" rIns="0" bIns="0" rtlCol="0" anchor="t" vert="horz"/>
          <a:lstStyle/>
          <a:p>
            <a:pPr indent="0" marL="0">
              <a:lnSpc>
                <a:spcPts val="1500"/>
              </a:lnSpc>
              <a:buNone/>
            </a:pPr>
            <a:r>
              <a:rPr lang="en-US" sz="1050" dirty="0">
                <a:solidFill>
                  <a:srgbClr val="000000"/>
                </a:solidFill>
                <a:latin typeface="Roboto" pitchFamily="34" charset="0"/>
                <a:ea typeface="Roboto" pitchFamily="34" charset="-122"/>
                <a:cs typeface="Roboto" pitchFamily="34" charset="-120"/>
              </a:rPr>
              <a:t>EV3 Medium Motor</a:t>
            </a:r>
            <a:endParaRPr lang="en-US" sz="1050" dirty="0"/>
          </a:p>
        </p:txBody>
      </p:sp>
      <p:sp>
        <p:nvSpPr>
          <p:cNvPr id="28" name="Text 9"/>
          <p:cNvSpPr/>
          <p:nvPr/>
        </p:nvSpPr>
        <p:spPr>
          <a:xfrm>
            <a:off x="2573834" y="2705100"/>
            <a:ext cx="1494234" cy="342900"/>
          </a:xfrm>
          <a:prstGeom prst="rect">
            <a:avLst/>
          </a:prstGeom>
          <a:noFill/>
          <a:ln/>
        </p:spPr>
        <p:txBody>
          <a:bodyPr wrap="square" lIns="0" tIns="0" rIns="0" bIns="0" rtlCol="0" anchor="t" vert="horz"/>
          <a:lstStyle/>
          <a:p>
            <a:pPr algn="r" indent="0" marL="0">
              <a:lnSpc>
                <a:spcPts val="1500"/>
              </a:lnSpc>
              <a:buNone/>
            </a:pPr>
            <a:r>
              <a:rPr lang="en-US" sz="1050" b="1" dirty="0">
                <a:solidFill>
                  <a:srgbClr val="FB923C"/>
                </a:solidFill>
                <a:latin typeface="Roboto" pitchFamily="34" charset="0"/>
                <a:ea typeface="Roboto" pitchFamily="34" charset="-122"/>
                <a:cs typeface="Roboto" pitchFamily="34" charset="-120"/>
              </a:rPr>
              <a:t>12</a:t>
            </a:r>
            <a:endParaRPr lang="en-US" sz="1050" dirty="0"/>
          </a:p>
        </p:txBody>
      </p:sp>
      <p:sp>
        <p:nvSpPr>
          <p:cNvPr id="29" name="Text 10"/>
          <p:cNvSpPr/>
          <p:nvPr/>
        </p:nvSpPr>
        <p:spPr>
          <a:xfrm>
            <a:off x="4068068" y="2705100"/>
            <a:ext cx="1494532" cy="342900"/>
          </a:xfrm>
          <a:prstGeom prst="rect">
            <a:avLst/>
          </a:prstGeom>
          <a:noFill/>
          <a:ln/>
        </p:spPr>
        <p:txBody>
          <a:bodyPr wrap="square" lIns="0" tIns="0" rIns="0" bIns="0" rtlCol="0" anchor="t" vert="horz"/>
          <a:lstStyle/>
          <a:p>
            <a:pPr algn="r" indent="0" marL="0">
              <a:lnSpc>
                <a:spcPts val="1500"/>
              </a:lnSpc>
              <a:buNone/>
            </a:pPr>
            <a:r>
              <a:rPr lang="en-US" sz="1050" dirty="0">
                <a:solidFill>
                  <a:srgbClr val="000000"/>
                </a:solidFill>
                <a:latin typeface="Roboto" pitchFamily="34" charset="0"/>
                <a:ea typeface="Roboto" pitchFamily="34" charset="-122"/>
                <a:cs typeface="Roboto" pitchFamily="34" charset="-120"/>
              </a:rPr>
              <a:t>8</a:t>
            </a:r>
            <a:endParaRPr lang="en-US" sz="1050" dirty="0"/>
          </a:p>
        </p:txBody>
      </p:sp>
      <p:sp>
        <p:nvSpPr>
          <p:cNvPr id="30" name="Text 11"/>
          <p:cNvSpPr/>
          <p:nvPr/>
        </p:nvSpPr>
        <p:spPr>
          <a:xfrm>
            <a:off x="1009650" y="5334000"/>
            <a:ext cx="5669280" cy="190500"/>
          </a:xfrm>
          <a:prstGeom prst="rect">
            <a:avLst/>
          </a:prstGeom>
          <a:noFill/>
          <a:ln/>
        </p:spPr>
        <p:txBody>
          <a:bodyPr wrap="square" lIns="0" tIns="0" rIns="0" bIns="0" rtlCol="0" anchor="t" vert="horz"/>
          <a:lstStyle/>
          <a:p>
            <a:pPr indent="0" marL="0">
              <a:lnSpc>
                <a:spcPts val="1500"/>
              </a:lnSpc>
              <a:buNone/>
            </a:pPr>
            <a:r>
              <a:rPr lang="en-US" sz="1050" dirty="0">
                <a:solidFill>
                  <a:srgbClr val="D1D5DB"/>
                </a:solidFill>
                <a:latin typeface="Roboto" pitchFamily="34" charset="0"/>
                <a:ea typeface="Roboto" pitchFamily="34" charset="-122"/>
                <a:cs typeface="Roboto" pitchFamily="34" charset="-120"/>
              </a:rPr>
              <a:t> 基座與肩部關節需承受更大扭矩，因此採用大型馬達</a:t>
            </a:r>
            <a:endParaRPr lang="en-US" sz="1050" dirty="0"/>
          </a:p>
        </p:txBody>
      </p:sp>
      <p:sp>
        <p:nvSpPr>
          <p:cNvPr id="31" name="Text 12"/>
          <p:cNvSpPr/>
          <p:nvPr/>
        </p:nvSpPr>
        <p:spPr>
          <a:xfrm>
            <a:off x="1009650" y="5524500"/>
            <a:ext cx="5669280" cy="190500"/>
          </a:xfrm>
          <a:prstGeom prst="rect">
            <a:avLst/>
          </a:prstGeom>
          <a:noFill/>
          <a:ln/>
        </p:spPr>
        <p:txBody>
          <a:bodyPr wrap="square" lIns="0" tIns="0" rIns="0" bIns="0" rtlCol="0" anchor="t" vert="horz"/>
          <a:lstStyle/>
          <a:p>
            <a:pPr indent="0" marL="0">
              <a:lnSpc>
                <a:spcPts val="1500"/>
              </a:lnSpc>
              <a:buNone/>
            </a:pPr>
            <a:r>
              <a:rPr lang="en-US" sz="1050" dirty="0">
                <a:solidFill>
                  <a:srgbClr val="D1D5DB"/>
                </a:solidFill>
                <a:latin typeface="Roboto" pitchFamily="34" charset="0"/>
                <a:ea typeface="Roboto" pitchFamily="34" charset="-122"/>
                <a:cs typeface="Roboto" pitchFamily="34" charset="-120"/>
              </a:rPr>
              <a:t> 肘部、腕部關節採用中型馬達，平衡速度與體積需求</a:t>
            </a:r>
            <a:endParaRPr lang="en-US" sz="1050" dirty="0"/>
          </a:p>
        </p:txBody>
      </p:sp>
      <p:sp>
        <p:nvSpPr>
          <p:cNvPr id="32" name="Text 13"/>
          <p:cNvSpPr/>
          <p:nvPr/>
        </p:nvSpPr>
        <p:spPr>
          <a:xfrm>
            <a:off x="6991350" y="1562100"/>
            <a:ext cx="4724400" cy="304800"/>
          </a:xfrm>
          <a:prstGeom prst="rect">
            <a:avLst/>
          </a:prstGeom>
          <a:noFill/>
          <a:ln/>
        </p:spPr>
        <p:txBody>
          <a:bodyPr wrap="square" lIns="0" tIns="0" rIns="0" bIns="0" rtlCol="0" anchor="t" vert="horz"/>
          <a:lstStyle/>
          <a:p>
            <a:pPr indent="0" marL="0">
              <a:lnSpc>
                <a:spcPts val="2400"/>
              </a:lnSpc>
              <a:buNone/>
            </a:pPr>
            <a:r>
              <a:rPr lang="en-US" sz="1800" b="1" dirty="0">
                <a:solidFill>
                  <a:srgbClr val="FFFFFF"/>
                </a:solidFill>
                <a:latin typeface="Roboto" pitchFamily="34" charset="0"/>
                <a:ea typeface="Roboto" pitchFamily="34" charset="-122"/>
                <a:cs typeface="Roboto" pitchFamily="34" charset="-120"/>
              </a:rPr>
              <a:t>重力補償模型</a:t>
            </a:r>
            <a:endParaRPr lang="en-US" sz="1800" dirty="0"/>
          </a:p>
        </p:txBody>
      </p:sp>
      <p:sp>
        <p:nvSpPr>
          <p:cNvPr id="33" name="Text 14"/>
          <p:cNvSpPr/>
          <p:nvPr/>
        </p:nvSpPr>
        <p:spPr>
          <a:xfrm>
            <a:off x="6743700" y="4076700"/>
            <a:ext cx="5669280" cy="419100"/>
          </a:xfrm>
          <a:prstGeom prst="rect">
            <a:avLst/>
          </a:prstGeom>
          <a:noFill/>
          <a:ln/>
        </p:spPr>
        <p:txBody>
          <a:bodyPr wrap="square" lIns="0" tIns="0" rIns="0" bIns="0" rtlCol="0" anchor="t" vert="horz"/>
          <a:lstStyle/>
          <a:p>
            <a:pPr indent="0" marL="0">
              <a:lnSpc>
                <a:spcPts val="2100"/>
              </a:lnSpc>
              <a:buNone/>
            </a:pPr>
            <a:r>
              <a:rPr lang="en-US" sz="1350" dirty="0">
                <a:solidFill>
                  <a:srgbClr val="FFFFFF"/>
                </a:solidFill>
                <a:latin typeface="Cambria Math" pitchFamily="34" charset="0"/>
                <a:ea typeface="Cambria Math" pitchFamily="34" charset="-122"/>
                <a:cs typeface="Cambria Math" pitchFamily="34" charset="-120"/>
              </a:rPr>
              <a:t>T</a:t>
            </a:r>
            <a:pPr indent="0" marL="0">
              <a:lnSpc>
                <a:spcPts val="2100"/>
              </a:lnSpc>
              <a:buNone/>
            </a:pPr>
            <a:r>
              <a:rPr lang="en-US" sz="1013" dirty="0">
                <a:solidFill>
                  <a:srgbClr val="FFFFFF"/>
                </a:solidFill>
                <a:latin typeface="Cambria Math" pitchFamily="34" charset="0"/>
                <a:ea typeface="Cambria Math" pitchFamily="34" charset="-122"/>
                <a:cs typeface="Cambria Math" pitchFamily="34" charset="-120"/>
              </a:rPr>
              <a:t>gravity</a:t>
            </a:r>
            <a:pPr indent="0" marL="0">
              <a:lnSpc>
                <a:spcPts val="2100"/>
              </a:lnSpc>
              <a:buNone/>
            </a:pPr>
            <a:r>
              <a:rPr lang="en-US" sz="1350" dirty="0">
                <a:solidFill>
                  <a:srgbClr val="FFFFFF"/>
                </a:solidFill>
                <a:latin typeface="Cambria Math" pitchFamily="34" charset="0"/>
                <a:ea typeface="Cambria Math" pitchFamily="34" charset="-122"/>
                <a:cs typeface="Cambria Math" pitchFamily="34" charset="-120"/>
              </a:rPr>
              <a:t> = m × g × l × cos(θ)</a:t>
            </a:r>
            <a:endParaRPr lang="en-US" sz="1350" dirty="0"/>
          </a:p>
        </p:txBody>
      </p:sp>
      <p:sp>
        <p:nvSpPr>
          <p:cNvPr id="34" name="Text 15"/>
          <p:cNvSpPr/>
          <p:nvPr/>
        </p:nvSpPr>
        <p:spPr>
          <a:xfrm>
            <a:off x="6858000" y="4648200"/>
            <a:ext cx="4495800" cy="457200"/>
          </a:xfrm>
          <a:prstGeom prst="rect">
            <a:avLst/>
          </a:prstGeom>
          <a:noFill/>
          <a:ln/>
        </p:spPr>
        <p:txBody>
          <a:bodyPr wrap="square" lIns="0" tIns="0" rIns="0" bIns="0" rtlCol="0" anchor="t" vert="horz"/>
          <a:lstStyle/>
          <a:p>
            <a:pPr algn="l" indent="0" marL="0">
              <a:lnSpc>
                <a:spcPts val="1800"/>
              </a:lnSpc>
              <a:buNone/>
            </a:pPr>
            <a:r>
              <a:rPr lang="en-US" sz="1200" dirty="0">
                <a:solidFill>
                  <a:srgbClr val="D1D5DB"/>
                </a:solidFill>
                <a:latin typeface="Roboto" pitchFamily="34" charset="0"/>
                <a:ea typeface="Roboto" pitchFamily="34" charset="-122"/>
                <a:cs typeface="Roboto" pitchFamily="34" charset="-120"/>
              </a:rPr>
              <a:t>重力補償模型計算每個關節需產生的扭矩，以抵消手臂自身重量造成的力矩</a:t>
            </a:r>
            <a:endParaRPr lang="en-US" sz="1200" dirty="0"/>
          </a:p>
        </p:txBody>
      </p:sp>
      <p:sp>
        <p:nvSpPr>
          <p:cNvPr id="35" name="Text 16"/>
          <p:cNvSpPr/>
          <p:nvPr/>
        </p:nvSpPr>
        <p:spPr>
          <a:xfrm>
            <a:off x="6858000" y="5219700"/>
            <a:ext cx="5097780" cy="228600"/>
          </a:xfrm>
          <a:prstGeom prst="rect">
            <a:avLst/>
          </a:prstGeom>
          <a:noFill/>
          <a:ln/>
        </p:spPr>
        <p:txBody>
          <a:bodyPr wrap="square" lIns="0" tIns="0" rIns="0" bIns="0" rtlCol="0" anchor="t" vert="horz"/>
          <a:lstStyle/>
          <a:p>
            <a:pPr algn="l" indent="0" marL="0">
              <a:lnSpc>
                <a:spcPts val="1800"/>
              </a:lnSpc>
              <a:buNone/>
            </a:pPr>
            <a:r>
              <a:rPr lang="en-US" sz="1200" dirty="0">
                <a:solidFill>
                  <a:srgbClr val="D1D5DB"/>
                </a:solidFill>
                <a:latin typeface="Roboto" pitchFamily="34" charset="0"/>
                <a:ea typeface="Roboto" pitchFamily="34" charset="-122"/>
                <a:cs typeface="Roboto" pitchFamily="34" charset="-120"/>
              </a:rPr>
              <a:t>θ 為手臂與垂直方向的夾角，cos(θ) 避免在垂直位置時補償不足</a:t>
            </a:r>
            <a:endParaRPr lang="en-US" sz="1200" dirty="0"/>
          </a:p>
        </p:txBody>
      </p:sp>
      <p:sp>
        <p:nvSpPr>
          <p:cNvPr id="36" name="Text 17"/>
          <p:cNvSpPr/>
          <p:nvPr/>
        </p:nvSpPr>
        <p:spPr>
          <a:xfrm>
            <a:off x="6858000" y="5562600"/>
            <a:ext cx="4389120" cy="228600"/>
          </a:xfrm>
          <a:prstGeom prst="rect">
            <a:avLst/>
          </a:prstGeom>
          <a:noFill/>
          <a:ln/>
        </p:spPr>
        <p:txBody>
          <a:bodyPr wrap="square" lIns="0" tIns="0" rIns="0" bIns="0" rtlCol="0" anchor="t" vert="horz"/>
          <a:lstStyle/>
          <a:p>
            <a:pPr algn="l" indent="0" marL="0">
              <a:lnSpc>
                <a:spcPts val="1800"/>
              </a:lnSpc>
              <a:buNone/>
            </a:pPr>
            <a:r>
              <a:rPr lang="en-US" sz="1200" dirty="0">
                <a:solidFill>
                  <a:srgbClr val="D1D5DB"/>
                </a:solidFill>
                <a:latin typeface="Roboto" pitchFamily="34" charset="0"/>
                <a:ea typeface="Roboto" pitchFamily="34" charset="-122"/>
                <a:cs typeface="Roboto" pitchFamily="34" charset="-120"/>
              </a:rPr>
              <a:t>模型簡單但有效，可防止手臂在重力作用下彎曲或掉落</a:t>
            </a:r>
            <a:endParaRPr lang="en-US" sz="1200" dirty="0"/>
          </a:p>
        </p:txBody>
      </p:sp>
      <p:sp>
        <p:nvSpPr>
          <p:cNvPr id="37" name="Text 18"/>
          <p:cNvSpPr/>
          <p:nvPr/>
        </p:nvSpPr>
        <p:spPr>
          <a:xfrm>
            <a:off x="11391900" y="6438900"/>
            <a:ext cx="502920" cy="190500"/>
          </a:xfrm>
          <a:prstGeom prst="rect">
            <a:avLst/>
          </a:prstGeom>
          <a:noFill/>
          <a:ln/>
        </p:spPr>
        <p:txBody>
          <a:bodyPr wrap="square" lIns="0" tIns="0" rIns="0" bIns="0" rtlCol="0" anchor="t" vert="horz"/>
          <a:lstStyle/>
          <a:p>
            <a:pPr indent="0" marL="0">
              <a:lnSpc>
                <a:spcPts val="1500"/>
              </a:lnSpc>
              <a:buNone/>
            </a:pPr>
            <a:r>
              <a:rPr lang="en-US" sz="1050" dirty="0">
                <a:solidFill>
                  <a:srgbClr val="6B7280"/>
                </a:solidFill>
                <a:latin typeface="Roboto" pitchFamily="34" charset="0"/>
                <a:ea typeface="Roboto" pitchFamily="34" charset="-122"/>
                <a:cs typeface="Roboto" pitchFamily="34" charset="-120"/>
              </a:rPr>
              <a:t>12 / 20</a:t>
            </a:r>
            <a:endParaRPr lang="en-US" sz="105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2192000" cy="6858000"/>
          </a:xfrm>
          <a:prstGeom prst="rect">
            <a:avLst/>
          </a:prstGeom>
        </p:spPr>
      </p:pic>
      <p:pic>
        <p:nvPicPr>
          <p:cNvPr id="3" name="Image 1" descr="preencoded.png">    </p:cNvPr>
          <p:cNvPicPr>
            <a:picLocks noChangeAspect="1"/>
          </p:cNvPicPr>
          <p:nvPr/>
        </p:nvPicPr>
        <p:blipFill>
          <a:blip r:embed="rId2"/>
          <a:stretch>
            <a:fillRect/>
          </a:stretch>
        </p:blipFill>
        <p:spPr>
          <a:xfrm>
            <a:off x="609600" y="838200"/>
            <a:ext cx="914400" cy="38100"/>
          </a:xfrm>
          <a:prstGeom prst="rect">
            <a:avLst/>
          </a:prstGeom>
        </p:spPr>
      </p:pic>
      <p:pic>
        <p:nvPicPr>
          <p:cNvPr id="4" name="Image 2" descr="preencoded.png">    </p:cNvPr>
          <p:cNvPicPr>
            <a:picLocks noChangeAspect="1"/>
          </p:cNvPicPr>
          <p:nvPr/>
        </p:nvPicPr>
        <p:blipFill>
          <a:blip r:embed="rId3"/>
          <a:stretch>
            <a:fillRect/>
          </a:stretch>
        </p:blipFill>
        <p:spPr>
          <a:xfrm>
            <a:off x="762000" y="1409700"/>
            <a:ext cx="2438400" cy="1981200"/>
          </a:xfrm>
          <a:prstGeom prst="rect">
            <a:avLst/>
          </a:prstGeom>
        </p:spPr>
      </p:pic>
      <p:pic>
        <p:nvPicPr>
          <p:cNvPr id="5" name="Image 3" descr="preencoded.png">    </p:cNvPr>
          <p:cNvPicPr>
            <a:picLocks noChangeAspect="1"/>
          </p:cNvPicPr>
          <p:nvPr/>
        </p:nvPicPr>
        <p:blipFill>
          <a:blip r:embed="rId4"/>
          <a:stretch>
            <a:fillRect/>
          </a:stretch>
        </p:blipFill>
        <p:spPr>
          <a:xfrm>
            <a:off x="1676400" y="1600200"/>
            <a:ext cx="609600" cy="609600"/>
          </a:xfrm>
          <a:prstGeom prst="rect">
            <a:avLst/>
          </a:prstGeom>
        </p:spPr>
      </p:pic>
      <p:pic>
        <p:nvPicPr>
          <p:cNvPr id="6" name="Image 4" descr="preencoded.png">    </p:cNvPr>
          <p:cNvPicPr>
            <a:picLocks noChangeAspect="1"/>
          </p:cNvPicPr>
          <p:nvPr/>
        </p:nvPicPr>
        <p:blipFill>
          <a:blip r:embed="rId5"/>
          <a:stretch>
            <a:fillRect/>
          </a:stretch>
        </p:blipFill>
        <p:spPr>
          <a:xfrm>
            <a:off x="1838325" y="1752600"/>
            <a:ext cx="285750" cy="304800"/>
          </a:xfrm>
          <a:prstGeom prst="rect">
            <a:avLst/>
          </a:prstGeom>
        </p:spPr>
      </p:pic>
      <p:pic>
        <p:nvPicPr>
          <p:cNvPr id="7" name="Image 5" descr="preencoded.png">    </p:cNvPr>
          <p:cNvPicPr>
            <a:picLocks noChangeAspect="1"/>
          </p:cNvPicPr>
          <p:nvPr/>
        </p:nvPicPr>
        <p:blipFill>
          <a:blip r:embed="rId6"/>
          <a:stretch>
            <a:fillRect/>
          </a:stretch>
        </p:blipFill>
        <p:spPr>
          <a:xfrm>
            <a:off x="952500" y="2667000"/>
            <a:ext cx="2057400" cy="533400"/>
          </a:xfrm>
          <a:prstGeom prst="rect">
            <a:avLst/>
          </a:prstGeom>
        </p:spPr>
      </p:pic>
      <p:pic>
        <p:nvPicPr>
          <p:cNvPr id="8" name="Image 6" descr="preencoded.png">    </p:cNvPr>
          <p:cNvPicPr>
            <a:picLocks noChangeAspect="1"/>
          </p:cNvPicPr>
          <p:nvPr/>
        </p:nvPicPr>
        <p:blipFill>
          <a:blip r:embed="rId7"/>
          <a:stretch>
            <a:fillRect/>
          </a:stretch>
        </p:blipFill>
        <p:spPr>
          <a:xfrm>
            <a:off x="1028700" y="2771775"/>
            <a:ext cx="133350" cy="133350"/>
          </a:xfrm>
          <a:prstGeom prst="rect">
            <a:avLst/>
          </a:prstGeom>
        </p:spPr>
      </p:pic>
      <p:pic>
        <p:nvPicPr>
          <p:cNvPr id="9" name="Image 7" descr="preencoded.png">    </p:cNvPr>
          <p:cNvPicPr>
            <a:picLocks noChangeAspect="1"/>
          </p:cNvPicPr>
          <p:nvPr/>
        </p:nvPicPr>
        <p:blipFill>
          <a:blip r:embed="rId8"/>
          <a:stretch>
            <a:fillRect/>
          </a:stretch>
        </p:blipFill>
        <p:spPr>
          <a:xfrm>
            <a:off x="1028700" y="2962275"/>
            <a:ext cx="133350" cy="133350"/>
          </a:xfrm>
          <a:prstGeom prst="rect">
            <a:avLst/>
          </a:prstGeom>
        </p:spPr>
      </p:pic>
      <p:pic>
        <p:nvPicPr>
          <p:cNvPr id="10" name="Image 8" descr="preencoded.png">    </p:cNvPr>
          <p:cNvPicPr>
            <a:picLocks noChangeAspect="1"/>
          </p:cNvPicPr>
          <p:nvPr/>
        </p:nvPicPr>
        <p:blipFill>
          <a:blip r:embed="rId9"/>
          <a:stretch>
            <a:fillRect/>
          </a:stretch>
        </p:blipFill>
        <p:spPr>
          <a:xfrm>
            <a:off x="4876800" y="1409700"/>
            <a:ext cx="2438400" cy="1981200"/>
          </a:xfrm>
          <a:prstGeom prst="rect">
            <a:avLst/>
          </a:prstGeom>
        </p:spPr>
      </p:pic>
      <p:pic>
        <p:nvPicPr>
          <p:cNvPr id="11" name="Image 9" descr="preencoded.png">    </p:cNvPr>
          <p:cNvPicPr>
            <a:picLocks noChangeAspect="1"/>
          </p:cNvPicPr>
          <p:nvPr/>
        </p:nvPicPr>
        <p:blipFill>
          <a:blip r:embed="rId10"/>
          <a:stretch>
            <a:fillRect/>
          </a:stretch>
        </p:blipFill>
        <p:spPr>
          <a:xfrm>
            <a:off x="5791200" y="1600200"/>
            <a:ext cx="609600" cy="609600"/>
          </a:xfrm>
          <a:prstGeom prst="rect">
            <a:avLst/>
          </a:prstGeom>
        </p:spPr>
      </p:pic>
      <p:pic>
        <p:nvPicPr>
          <p:cNvPr id="12" name="Image 10" descr="preencoded.png">    </p:cNvPr>
          <p:cNvPicPr>
            <a:picLocks noChangeAspect="1"/>
          </p:cNvPicPr>
          <p:nvPr/>
        </p:nvPicPr>
        <p:blipFill>
          <a:blip r:embed="rId11"/>
          <a:stretch>
            <a:fillRect/>
          </a:stretch>
        </p:blipFill>
        <p:spPr>
          <a:xfrm>
            <a:off x="5981700" y="1752600"/>
            <a:ext cx="228600" cy="304800"/>
          </a:xfrm>
          <a:prstGeom prst="rect">
            <a:avLst/>
          </a:prstGeom>
        </p:spPr>
      </p:pic>
      <p:pic>
        <p:nvPicPr>
          <p:cNvPr id="13" name="Image 11" descr="preencoded.png">    </p:cNvPr>
          <p:cNvPicPr>
            <a:picLocks noChangeAspect="1"/>
          </p:cNvPicPr>
          <p:nvPr/>
        </p:nvPicPr>
        <p:blipFill>
          <a:blip r:embed="rId12"/>
          <a:stretch>
            <a:fillRect/>
          </a:stretch>
        </p:blipFill>
        <p:spPr>
          <a:xfrm>
            <a:off x="5067300" y="2667000"/>
            <a:ext cx="2057400" cy="533400"/>
          </a:xfrm>
          <a:prstGeom prst="rect">
            <a:avLst/>
          </a:prstGeom>
        </p:spPr>
      </p:pic>
      <p:pic>
        <p:nvPicPr>
          <p:cNvPr id="14" name="Image 12" descr="preencoded.png">    </p:cNvPr>
          <p:cNvPicPr>
            <a:picLocks noChangeAspect="1"/>
          </p:cNvPicPr>
          <p:nvPr/>
        </p:nvPicPr>
        <p:blipFill>
          <a:blip r:embed="rId13"/>
          <a:stretch>
            <a:fillRect/>
          </a:stretch>
        </p:blipFill>
        <p:spPr>
          <a:xfrm>
            <a:off x="5143500" y="2771775"/>
            <a:ext cx="171450" cy="133350"/>
          </a:xfrm>
          <a:prstGeom prst="rect">
            <a:avLst/>
          </a:prstGeom>
        </p:spPr>
      </p:pic>
      <p:pic>
        <p:nvPicPr>
          <p:cNvPr id="15" name="Image 13" descr="preencoded.png">    </p:cNvPr>
          <p:cNvPicPr>
            <a:picLocks noChangeAspect="1"/>
          </p:cNvPicPr>
          <p:nvPr/>
        </p:nvPicPr>
        <p:blipFill>
          <a:blip r:embed="rId14"/>
          <a:stretch>
            <a:fillRect/>
          </a:stretch>
        </p:blipFill>
        <p:spPr>
          <a:xfrm>
            <a:off x="5143500" y="2962275"/>
            <a:ext cx="133350" cy="133350"/>
          </a:xfrm>
          <a:prstGeom prst="rect">
            <a:avLst/>
          </a:prstGeom>
        </p:spPr>
      </p:pic>
      <p:pic>
        <p:nvPicPr>
          <p:cNvPr id="16" name="Image 14" descr="preencoded.png">    </p:cNvPr>
          <p:cNvPicPr>
            <a:picLocks noChangeAspect="1"/>
          </p:cNvPicPr>
          <p:nvPr/>
        </p:nvPicPr>
        <p:blipFill>
          <a:blip r:embed="rId15"/>
          <a:stretch>
            <a:fillRect/>
          </a:stretch>
        </p:blipFill>
        <p:spPr>
          <a:xfrm>
            <a:off x="8991600" y="1409700"/>
            <a:ext cx="2438400" cy="1981200"/>
          </a:xfrm>
          <a:prstGeom prst="rect">
            <a:avLst/>
          </a:prstGeom>
        </p:spPr>
      </p:pic>
      <p:pic>
        <p:nvPicPr>
          <p:cNvPr id="17" name="Image 15" descr="preencoded.png">    </p:cNvPr>
          <p:cNvPicPr>
            <a:picLocks noChangeAspect="1"/>
          </p:cNvPicPr>
          <p:nvPr/>
        </p:nvPicPr>
        <p:blipFill>
          <a:blip r:embed="rId16"/>
          <a:stretch>
            <a:fillRect/>
          </a:stretch>
        </p:blipFill>
        <p:spPr>
          <a:xfrm>
            <a:off x="9906000" y="1600200"/>
            <a:ext cx="609600" cy="609600"/>
          </a:xfrm>
          <a:prstGeom prst="rect">
            <a:avLst/>
          </a:prstGeom>
        </p:spPr>
      </p:pic>
      <p:pic>
        <p:nvPicPr>
          <p:cNvPr id="18" name="Image 16" descr="preencoded.png">    </p:cNvPr>
          <p:cNvPicPr>
            <a:picLocks noChangeAspect="1"/>
          </p:cNvPicPr>
          <p:nvPr/>
        </p:nvPicPr>
        <p:blipFill>
          <a:blip r:embed="rId17"/>
          <a:stretch>
            <a:fillRect/>
          </a:stretch>
        </p:blipFill>
        <p:spPr>
          <a:xfrm>
            <a:off x="10096500" y="1752600"/>
            <a:ext cx="228600" cy="304800"/>
          </a:xfrm>
          <a:prstGeom prst="rect">
            <a:avLst/>
          </a:prstGeom>
        </p:spPr>
      </p:pic>
      <p:pic>
        <p:nvPicPr>
          <p:cNvPr id="19" name="Image 17" descr="preencoded.png">    </p:cNvPr>
          <p:cNvPicPr>
            <a:picLocks noChangeAspect="1"/>
          </p:cNvPicPr>
          <p:nvPr/>
        </p:nvPicPr>
        <p:blipFill>
          <a:blip r:embed="rId18"/>
          <a:stretch>
            <a:fillRect/>
          </a:stretch>
        </p:blipFill>
        <p:spPr>
          <a:xfrm>
            <a:off x="9182100" y="2667000"/>
            <a:ext cx="2057400" cy="533400"/>
          </a:xfrm>
          <a:prstGeom prst="rect">
            <a:avLst/>
          </a:prstGeom>
        </p:spPr>
      </p:pic>
      <p:pic>
        <p:nvPicPr>
          <p:cNvPr id="20" name="Image 18" descr="preencoded.png">    </p:cNvPr>
          <p:cNvPicPr>
            <a:picLocks noChangeAspect="1"/>
          </p:cNvPicPr>
          <p:nvPr/>
        </p:nvPicPr>
        <p:blipFill>
          <a:blip r:embed="rId19"/>
          <a:stretch>
            <a:fillRect/>
          </a:stretch>
        </p:blipFill>
        <p:spPr>
          <a:xfrm>
            <a:off x="9258300" y="2771775"/>
            <a:ext cx="171450" cy="133350"/>
          </a:xfrm>
          <a:prstGeom prst="rect">
            <a:avLst/>
          </a:prstGeom>
        </p:spPr>
      </p:pic>
      <p:pic>
        <p:nvPicPr>
          <p:cNvPr id="21" name="Image 19" descr="preencoded.png">    </p:cNvPr>
          <p:cNvPicPr>
            <a:picLocks noChangeAspect="1"/>
          </p:cNvPicPr>
          <p:nvPr/>
        </p:nvPicPr>
        <p:blipFill>
          <a:blip r:embed="rId20"/>
          <a:stretch>
            <a:fillRect/>
          </a:stretch>
        </p:blipFill>
        <p:spPr>
          <a:xfrm>
            <a:off x="9258300" y="2962275"/>
            <a:ext cx="171450" cy="133350"/>
          </a:xfrm>
          <a:prstGeom prst="rect">
            <a:avLst/>
          </a:prstGeom>
        </p:spPr>
      </p:pic>
      <p:pic>
        <p:nvPicPr>
          <p:cNvPr id="22" name="Image 20" descr="preencoded.png">    </p:cNvPr>
          <p:cNvPicPr>
            <a:picLocks noChangeAspect="1"/>
          </p:cNvPicPr>
          <p:nvPr/>
        </p:nvPicPr>
        <p:blipFill>
          <a:blip r:embed="rId21"/>
          <a:stretch>
            <a:fillRect/>
          </a:stretch>
        </p:blipFill>
        <p:spPr>
          <a:xfrm>
            <a:off x="2800350" y="2076450"/>
            <a:ext cx="1143000" cy="19050"/>
          </a:xfrm>
          <a:prstGeom prst="rect">
            <a:avLst/>
          </a:prstGeom>
        </p:spPr>
      </p:pic>
      <p:pic>
        <p:nvPicPr>
          <p:cNvPr id="23" name="Image 21" descr="preencoded.png">    </p:cNvPr>
          <p:cNvPicPr>
            <a:picLocks noChangeAspect="1"/>
          </p:cNvPicPr>
          <p:nvPr/>
        </p:nvPicPr>
        <p:blipFill>
          <a:blip r:embed="rId22"/>
          <a:stretch>
            <a:fillRect/>
          </a:stretch>
        </p:blipFill>
        <p:spPr>
          <a:xfrm>
            <a:off x="6991350" y="2076450"/>
            <a:ext cx="1143000" cy="19050"/>
          </a:xfrm>
          <a:prstGeom prst="rect">
            <a:avLst/>
          </a:prstGeom>
        </p:spPr>
      </p:pic>
      <p:pic>
        <p:nvPicPr>
          <p:cNvPr id="24" name="Image 22" descr="preencoded.png">    </p:cNvPr>
          <p:cNvPicPr>
            <a:picLocks noChangeAspect="1"/>
          </p:cNvPicPr>
          <p:nvPr/>
        </p:nvPicPr>
        <p:blipFill>
          <a:blip r:embed="rId23"/>
          <a:stretch>
            <a:fillRect/>
          </a:stretch>
        </p:blipFill>
        <p:spPr>
          <a:xfrm>
            <a:off x="4181475" y="2409825"/>
            <a:ext cx="285750" cy="190500"/>
          </a:xfrm>
          <a:prstGeom prst="rect">
            <a:avLst/>
          </a:prstGeom>
        </p:spPr>
      </p:pic>
      <p:pic>
        <p:nvPicPr>
          <p:cNvPr id="25" name="Image 23" descr="preencoded.png">    </p:cNvPr>
          <p:cNvPicPr>
            <a:picLocks noChangeAspect="1"/>
          </p:cNvPicPr>
          <p:nvPr/>
        </p:nvPicPr>
        <p:blipFill>
          <a:blip r:embed="rId24"/>
          <a:stretch>
            <a:fillRect/>
          </a:stretch>
        </p:blipFill>
        <p:spPr>
          <a:xfrm>
            <a:off x="7515225" y="2409825"/>
            <a:ext cx="285750" cy="190500"/>
          </a:xfrm>
          <a:prstGeom prst="rect">
            <a:avLst/>
          </a:prstGeom>
        </p:spPr>
      </p:pic>
      <p:pic>
        <p:nvPicPr>
          <p:cNvPr id="26" name="Image 24" descr="preencoded.png">    </p:cNvPr>
          <p:cNvPicPr>
            <a:picLocks noChangeAspect="1"/>
          </p:cNvPicPr>
          <p:nvPr/>
        </p:nvPicPr>
        <p:blipFill>
          <a:blip r:embed="rId25"/>
          <a:stretch>
            <a:fillRect/>
          </a:stretch>
        </p:blipFill>
        <p:spPr>
          <a:xfrm>
            <a:off x="609600" y="3810000"/>
            <a:ext cx="190500" cy="190500"/>
          </a:xfrm>
          <a:prstGeom prst="rect">
            <a:avLst/>
          </a:prstGeom>
        </p:spPr>
      </p:pic>
      <p:pic>
        <p:nvPicPr>
          <p:cNvPr id="27" name="Image 25" descr="preencoded.png">    </p:cNvPr>
          <p:cNvPicPr>
            <a:picLocks noChangeAspect="1"/>
          </p:cNvPicPr>
          <p:nvPr/>
        </p:nvPicPr>
        <p:blipFill>
          <a:blip r:embed="rId26"/>
          <a:stretch>
            <a:fillRect/>
          </a:stretch>
        </p:blipFill>
        <p:spPr>
          <a:xfrm>
            <a:off x="609600" y="4229100"/>
            <a:ext cx="190500" cy="152400"/>
          </a:xfrm>
          <a:prstGeom prst="rect">
            <a:avLst/>
          </a:prstGeom>
        </p:spPr>
      </p:pic>
      <p:pic>
        <p:nvPicPr>
          <p:cNvPr id="28" name="Image 26" descr="preencoded.png">    </p:cNvPr>
          <p:cNvPicPr>
            <a:picLocks noChangeAspect="1"/>
          </p:cNvPicPr>
          <p:nvPr/>
        </p:nvPicPr>
        <p:blipFill>
          <a:blip r:embed="rId27"/>
          <a:stretch>
            <a:fillRect/>
          </a:stretch>
        </p:blipFill>
        <p:spPr>
          <a:xfrm>
            <a:off x="609600" y="4572000"/>
            <a:ext cx="152400" cy="152400"/>
          </a:xfrm>
          <a:prstGeom prst="rect">
            <a:avLst/>
          </a:prstGeom>
        </p:spPr>
      </p:pic>
      <p:pic>
        <p:nvPicPr>
          <p:cNvPr id="29" name="Image 27" descr="preencoded.png">    </p:cNvPr>
          <p:cNvPicPr>
            <a:picLocks noChangeAspect="1"/>
          </p:cNvPicPr>
          <p:nvPr/>
        </p:nvPicPr>
        <p:blipFill>
          <a:blip r:embed="rId28"/>
          <a:stretch>
            <a:fillRect/>
          </a:stretch>
        </p:blipFill>
        <p:spPr>
          <a:xfrm>
            <a:off x="609600" y="5143500"/>
            <a:ext cx="133350" cy="152400"/>
          </a:xfrm>
          <a:prstGeom prst="rect">
            <a:avLst/>
          </a:prstGeom>
        </p:spPr>
      </p:pic>
      <p:pic>
        <p:nvPicPr>
          <p:cNvPr id="30" name="Image 28" descr="preencoded.png">    </p:cNvPr>
          <p:cNvPicPr>
            <a:picLocks noChangeAspect="1"/>
          </p:cNvPicPr>
          <p:nvPr/>
        </p:nvPicPr>
        <p:blipFill>
          <a:blip r:embed="rId29"/>
          <a:stretch>
            <a:fillRect/>
          </a:stretch>
        </p:blipFill>
        <p:spPr>
          <a:xfrm>
            <a:off x="6096000" y="3771900"/>
            <a:ext cx="5486400" cy="1790700"/>
          </a:xfrm>
          <a:prstGeom prst="rect">
            <a:avLst/>
          </a:prstGeom>
        </p:spPr>
      </p:pic>
      <p:pic>
        <p:nvPicPr>
          <p:cNvPr id="31" name="Image 29" descr="preencoded.png">    </p:cNvPr>
          <p:cNvPicPr>
            <a:picLocks noChangeAspect="1"/>
          </p:cNvPicPr>
          <p:nvPr/>
        </p:nvPicPr>
        <p:blipFill>
          <a:blip r:embed="rId30"/>
          <a:stretch>
            <a:fillRect/>
          </a:stretch>
        </p:blipFill>
        <p:spPr>
          <a:xfrm>
            <a:off x="6400800" y="3810000"/>
            <a:ext cx="190500" cy="190500"/>
          </a:xfrm>
          <a:prstGeom prst="rect">
            <a:avLst/>
          </a:prstGeom>
        </p:spPr>
      </p:pic>
      <p:pic>
        <p:nvPicPr>
          <p:cNvPr id="32" name="Image 30" descr="preencoded.png">    </p:cNvPr>
          <p:cNvPicPr>
            <a:picLocks noChangeAspect="1"/>
          </p:cNvPicPr>
          <p:nvPr/>
        </p:nvPicPr>
        <p:blipFill>
          <a:blip r:embed="rId31"/>
          <a:stretch>
            <a:fillRect/>
          </a:stretch>
        </p:blipFill>
        <p:spPr>
          <a:xfrm>
            <a:off x="6400800" y="4800600"/>
            <a:ext cx="114300" cy="152400"/>
          </a:xfrm>
          <a:prstGeom prst="rect">
            <a:avLst/>
          </a:prstGeom>
        </p:spPr>
      </p:pic>
      <p:sp>
        <p:nvSpPr>
          <p:cNvPr id="33" name="Text 0"/>
          <p:cNvSpPr/>
          <p:nvPr/>
        </p:nvSpPr>
        <p:spPr>
          <a:xfrm>
            <a:off x="609600" y="381000"/>
            <a:ext cx="10972800" cy="381000"/>
          </a:xfrm>
          <a:prstGeom prst="rect">
            <a:avLst/>
          </a:prstGeom>
          <a:noFill/>
          <a:ln/>
        </p:spPr>
        <p:txBody>
          <a:bodyPr wrap="square" lIns="0" tIns="0" rIns="0" bIns="0" rtlCol="0" anchor="t" vert="horz"/>
          <a:lstStyle/>
          <a:p>
            <a:pPr indent="0" marL="0">
              <a:lnSpc>
                <a:spcPts val="3000"/>
              </a:lnSpc>
              <a:buNone/>
            </a:pPr>
            <a:r>
              <a:rPr lang="en-US" sz="2700" b="1" dirty="0">
                <a:solidFill>
                  <a:srgbClr val="FFFFFF"/>
                </a:solidFill>
                <a:latin typeface="Roboto" pitchFamily="34" charset="0"/>
                <a:ea typeface="Roboto" pitchFamily="34" charset="-122"/>
                <a:cs typeface="Roboto" pitchFamily="34" charset="-120"/>
              </a:rPr>
              <a:t>系統架構</a:t>
            </a:r>
            <a:endParaRPr lang="en-US" sz="2700" dirty="0"/>
          </a:p>
        </p:txBody>
      </p:sp>
      <p:sp>
        <p:nvSpPr>
          <p:cNvPr id="34" name="Text 1"/>
          <p:cNvSpPr/>
          <p:nvPr/>
        </p:nvSpPr>
        <p:spPr>
          <a:xfrm>
            <a:off x="952500" y="2324100"/>
            <a:ext cx="2057400" cy="228600"/>
          </a:xfrm>
          <a:prstGeom prst="rect">
            <a:avLst/>
          </a:prstGeom>
          <a:noFill/>
          <a:ln/>
        </p:spPr>
        <p:txBody>
          <a:bodyPr wrap="square" lIns="0" tIns="0" rIns="0" bIns="0" rtlCol="0" anchor="t" vert="horz"/>
          <a:lstStyle/>
          <a:p>
            <a:pPr algn="ctr" indent="0" marL="0">
              <a:lnSpc>
                <a:spcPts val="1800"/>
              </a:lnSpc>
              <a:buNone/>
            </a:pPr>
            <a:r>
              <a:rPr lang="en-US" sz="1200" b="1" dirty="0">
                <a:solidFill>
                  <a:srgbClr val="FFFFFF"/>
                </a:solidFill>
                <a:latin typeface="Roboto" pitchFamily="34" charset="0"/>
                <a:ea typeface="Roboto" pitchFamily="34" charset="-122"/>
                <a:cs typeface="Roboto" pitchFamily="34" charset="-120"/>
              </a:rPr>
              <a:t>Laptop / PC</a:t>
            </a:r>
            <a:endParaRPr lang="en-US" sz="1200" dirty="0"/>
          </a:p>
        </p:txBody>
      </p:sp>
      <p:sp>
        <p:nvSpPr>
          <p:cNvPr id="35" name="Text 2"/>
          <p:cNvSpPr/>
          <p:nvPr/>
        </p:nvSpPr>
        <p:spPr>
          <a:xfrm>
            <a:off x="1238250" y="2743200"/>
            <a:ext cx="2286000" cy="190500"/>
          </a:xfrm>
          <a:prstGeom prst="rect">
            <a:avLst/>
          </a:prstGeom>
          <a:noFill/>
          <a:ln/>
        </p:spPr>
        <p:txBody>
          <a:bodyPr wrap="square" lIns="0" tIns="0" rIns="0" bIns="0" rtlCol="0" anchor="t" vert="horz"/>
          <a:lstStyle/>
          <a:p>
            <a:pPr indent="0" marL="0">
              <a:lnSpc>
                <a:spcPts val="1500"/>
              </a:lnSpc>
              <a:buNone/>
            </a:pPr>
            <a:r>
              <a:rPr lang="en-US" sz="1050" dirty="0">
                <a:solidFill>
                  <a:srgbClr val="D1D5DB"/>
                </a:solidFill>
                <a:latin typeface="Roboto" pitchFamily="34" charset="0"/>
                <a:ea typeface="Roboto" pitchFamily="34" charset="-122"/>
                <a:cs typeface="Roboto" pitchFamily="34" charset="-120"/>
              </a:rPr>
              <a:t>ROS 2 Node (IK Solver)</a:t>
            </a:r>
            <a:endParaRPr lang="en-US" sz="1050" dirty="0"/>
          </a:p>
        </p:txBody>
      </p:sp>
      <p:sp>
        <p:nvSpPr>
          <p:cNvPr id="36" name="Text 3"/>
          <p:cNvSpPr/>
          <p:nvPr/>
        </p:nvSpPr>
        <p:spPr>
          <a:xfrm>
            <a:off x="1238250" y="2933700"/>
            <a:ext cx="2286000" cy="190500"/>
          </a:xfrm>
          <a:prstGeom prst="rect">
            <a:avLst/>
          </a:prstGeom>
          <a:noFill/>
          <a:ln/>
        </p:spPr>
        <p:txBody>
          <a:bodyPr wrap="square" lIns="0" tIns="0" rIns="0" bIns="0" rtlCol="0" anchor="t" vert="horz"/>
          <a:lstStyle/>
          <a:p>
            <a:pPr indent="0" marL="0">
              <a:lnSpc>
                <a:spcPts val="1500"/>
              </a:lnSpc>
              <a:buNone/>
            </a:pPr>
            <a:r>
              <a:rPr lang="en-US" sz="1050" dirty="0">
                <a:solidFill>
                  <a:srgbClr val="D1D5DB"/>
                </a:solidFill>
                <a:latin typeface="Roboto" pitchFamily="34" charset="0"/>
                <a:ea typeface="Roboto" pitchFamily="34" charset="-122"/>
                <a:cs typeface="Roboto" pitchFamily="34" charset="-120"/>
              </a:rPr>
              <a:t>RViz (Visualization)</a:t>
            </a:r>
            <a:endParaRPr lang="en-US" sz="1050" dirty="0"/>
          </a:p>
        </p:txBody>
      </p:sp>
      <p:sp>
        <p:nvSpPr>
          <p:cNvPr id="37" name="Text 4"/>
          <p:cNvSpPr/>
          <p:nvPr/>
        </p:nvSpPr>
        <p:spPr>
          <a:xfrm>
            <a:off x="5067300" y="2324100"/>
            <a:ext cx="2057400" cy="228600"/>
          </a:xfrm>
          <a:prstGeom prst="rect">
            <a:avLst/>
          </a:prstGeom>
          <a:noFill/>
          <a:ln/>
        </p:spPr>
        <p:txBody>
          <a:bodyPr wrap="square" lIns="0" tIns="0" rIns="0" bIns="0" rtlCol="0" anchor="t" vert="horz"/>
          <a:lstStyle/>
          <a:p>
            <a:pPr algn="ctr" indent="0" marL="0">
              <a:lnSpc>
                <a:spcPts val="1800"/>
              </a:lnSpc>
              <a:buNone/>
            </a:pPr>
            <a:r>
              <a:rPr lang="en-US" sz="1200" b="1" dirty="0">
                <a:solidFill>
                  <a:srgbClr val="FFFFFF"/>
                </a:solidFill>
                <a:latin typeface="Roboto" pitchFamily="34" charset="0"/>
                <a:ea typeface="Roboto" pitchFamily="34" charset="-122"/>
                <a:cs typeface="Roboto" pitchFamily="34" charset="-120"/>
              </a:rPr>
              <a:t>MQTT Broker</a:t>
            </a:r>
            <a:endParaRPr lang="en-US" sz="1200" dirty="0"/>
          </a:p>
        </p:txBody>
      </p:sp>
      <p:sp>
        <p:nvSpPr>
          <p:cNvPr id="38" name="Text 5"/>
          <p:cNvSpPr/>
          <p:nvPr/>
        </p:nvSpPr>
        <p:spPr>
          <a:xfrm>
            <a:off x="5391150" y="2743200"/>
            <a:ext cx="2286000" cy="190500"/>
          </a:xfrm>
          <a:prstGeom prst="rect">
            <a:avLst/>
          </a:prstGeom>
          <a:noFill/>
          <a:ln/>
        </p:spPr>
        <p:txBody>
          <a:bodyPr wrap="square" lIns="0" tIns="0" rIns="0" bIns="0" rtlCol="0" anchor="t" vert="horz"/>
          <a:lstStyle/>
          <a:p>
            <a:pPr indent="0" marL="0">
              <a:lnSpc>
                <a:spcPts val="1500"/>
              </a:lnSpc>
              <a:buNone/>
            </a:pPr>
            <a:r>
              <a:rPr lang="en-US" sz="1050" dirty="0">
                <a:solidFill>
                  <a:srgbClr val="D1D5DB"/>
                </a:solidFill>
                <a:latin typeface="Roboto" pitchFamily="34" charset="0"/>
                <a:ea typeface="Roboto" pitchFamily="34" charset="-122"/>
                <a:cs typeface="Roboto" pitchFamily="34" charset="-120"/>
              </a:rPr>
              <a:t>Wi-Fi Communication</a:t>
            </a:r>
            <a:endParaRPr lang="en-US" sz="1050" dirty="0"/>
          </a:p>
        </p:txBody>
      </p:sp>
      <p:sp>
        <p:nvSpPr>
          <p:cNvPr id="39" name="Text 6"/>
          <p:cNvSpPr/>
          <p:nvPr/>
        </p:nvSpPr>
        <p:spPr>
          <a:xfrm>
            <a:off x="5353050" y="2933700"/>
            <a:ext cx="2286000" cy="190500"/>
          </a:xfrm>
          <a:prstGeom prst="rect">
            <a:avLst/>
          </a:prstGeom>
          <a:noFill/>
          <a:ln/>
        </p:spPr>
        <p:txBody>
          <a:bodyPr wrap="square" lIns="0" tIns="0" rIns="0" bIns="0" rtlCol="0" anchor="t" vert="horz"/>
          <a:lstStyle/>
          <a:p>
            <a:pPr indent="0" marL="0">
              <a:lnSpc>
                <a:spcPts val="1500"/>
              </a:lnSpc>
              <a:buNone/>
            </a:pPr>
            <a:r>
              <a:rPr lang="en-US" sz="1050" dirty="0">
                <a:solidFill>
                  <a:srgbClr val="D1D5DB"/>
                </a:solidFill>
                <a:latin typeface="Roboto" pitchFamily="34" charset="0"/>
                <a:ea typeface="Roboto" pitchFamily="34" charset="-122"/>
                <a:cs typeface="Roboto" pitchFamily="34" charset="-120"/>
              </a:rPr>
              <a:t>Message Broker</a:t>
            </a:r>
            <a:endParaRPr lang="en-US" sz="1050" dirty="0"/>
          </a:p>
        </p:txBody>
      </p:sp>
      <p:sp>
        <p:nvSpPr>
          <p:cNvPr id="40" name="Text 7"/>
          <p:cNvSpPr/>
          <p:nvPr/>
        </p:nvSpPr>
        <p:spPr>
          <a:xfrm>
            <a:off x="8976360" y="2324100"/>
            <a:ext cx="2468880" cy="228600"/>
          </a:xfrm>
          <a:prstGeom prst="rect">
            <a:avLst/>
          </a:prstGeom>
          <a:noFill/>
          <a:ln/>
        </p:spPr>
        <p:txBody>
          <a:bodyPr wrap="square" lIns="0" tIns="0" rIns="0" bIns="0" rtlCol="0" anchor="t" vert="horz"/>
          <a:lstStyle/>
          <a:p>
            <a:pPr algn="ctr" indent="0" marL="0">
              <a:lnSpc>
                <a:spcPts val="1800"/>
              </a:lnSpc>
              <a:buNone/>
            </a:pPr>
            <a:r>
              <a:rPr lang="en-US" sz="1200" b="1" dirty="0">
                <a:solidFill>
                  <a:srgbClr val="FFFFFF"/>
                </a:solidFill>
                <a:latin typeface="Roboto" pitchFamily="34" charset="0"/>
                <a:ea typeface="Roboto" pitchFamily="34" charset="-122"/>
                <a:cs typeface="Roboto" pitchFamily="34" charset="-120"/>
              </a:rPr>
              <a:t>LEGO EV3 Brick</a:t>
            </a:r>
            <a:endParaRPr lang="en-US" sz="1200" dirty="0"/>
          </a:p>
        </p:txBody>
      </p:sp>
      <p:sp>
        <p:nvSpPr>
          <p:cNvPr id="41" name="Text 8"/>
          <p:cNvSpPr/>
          <p:nvPr/>
        </p:nvSpPr>
        <p:spPr>
          <a:xfrm>
            <a:off x="9505950" y="2743200"/>
            <a:ext cx="2286000" cy="190500"/>
          </a:xfrm>
          <a:prstGeom prst="rect">
            <a:avLst/>
          </a:prstGeom>
          <a:noFill/>
          <a:ln/>
        </p:spPr>
        <p:txBody>
          <a:bodyPr wrap="square" lIns="0" tIns="0" rIns="0" bIns="0" rtlCol="0" anchor="t" vert="horz"/>
          <a:lstStyle/>
          <a:p>
            <a:pPr indent="0" marL="0">
              <a:lnSpc>
                <a:spcPts val="1500"/>
              </a:lnSpc>
              <a:buNone/>
            </a:pPr>
            <a:r>
              <a:rPr lang="en-US" sz="1050" dirty="0">
                <a:solidFill>
                  <a:srgbClr val="D1D5DB"/>
                </a:solidFill>
                <a:latin typeface="Roboto" pitchFamily="34" charset="0"/>
                <a:ea typeface="Roboto" pitchFamily="34" charset="-122"/>
                <a:cs typeface="Roboto" pitchFamily="34" charset="-120"/>
              </a:rPr>
              <a:t>Python Script</a:t>
            </a:r>
            <a:endParaRPr lang="en-US" sz="1050" dirty="0"/>
          </a:p>
        </p:txBody>
      </p:sp>
      <p:sp>
        <p:nvSpPr>
          <p:cNvPr id="42" name="Text 9"/>
          <p:cNvSpPr/>
          <p:nvPr/>
        </p:nvSpPr>
        <p:spPr>
          <a:xfrm>
            <a:off x="9505950" y="2933700"/>
            <a:ext cx="2286000" cy="190500"/>
          </a:xfrm>
          <a:prstGeom prst="rect">
            <a:avLst/>
          </a:prstGeom>
          <a:noFill/>
          <a:ln/>
        </p:spPr>
        <p:txBody>
          <a:bodyPr wrap="square" lIns="0" tIns="0" rIns="0" bIns="0" rtlCol="0" anchor="t" vert="horz"/>
          <a:lstStyle/>
          <a:p>
            <a:pPr indent="0" marL="0">
              <a:lnSpc>
                <a:spcPts val="1500"/>
              </a:lnSpc>
              <a:buNone/>
            </a:pPr>
            <a:r>
              <a:rPr lang="en-US" sz="1050" dirty="0">
                <a:solidFill>
                  <a:srgbClr val="D1D5DB"/>
                </a:solidFill>
                <a:latin typeface="Roboto" pitchFamily="34" charset="0"/>
                <a:ea typeface="Roboto" pitchFamily="34" charset="-122"/>
                <a:cs typeface="Roboto" pitchFamily="34" charset="-120"/>
              </a:rPr>
              <a:t>Motor Driver</a:t>
            </a:r>
            <a:endParaRPr lang="en-US" sz="1050" dirty="0"/>
          </a:p>
        </p:txBody>
      </p:sp>
      <p:sp>
        <p:nvSpPr>
          <p:cNvPr id="43" name="Text 10"/>
          <p:cNvSpPr/>
          <p:nvPr/>
        </p:nvSpPr>
        <p:spPr>
          <a:xfrm>
            <a:off x="876300" y="3771900"/>
            <a:ext cx="5181600" cy="266700"/>
          </a:xfrm>
          <a:prstGeom prst="rect">
            <a:avLst/>
          </a:prstGeom>
          <a:noFill/>
          <a:ln/>
        </p:spPr>
        <p:txBody>
          <a:bodyPr wrap="square" lIns="0" tIns="0" rIns="0" bIns="0" rtlCol="0" anchor="t" vert="horz"/>
          <a:lstStyle/>
          <a:p>
            <a:pPr indent="0" marL="0">
              <a:lnSpc>
                <a:spcPts val="2100"/>
              </a:lnSpc>
              <a:buNone/>
            </a:pPr>
            <a:r>
              <a:rPr lang="en-US" sz="1500" b="1" dirty="0">
                <a:solidFill>
                  <a:srgbClr val="FFFFFF"/>
                </a:solidFill>
                <a:latin typeface="Roboto" pitchFamily="34" charset="0"/>
                <a:ea typeface="Roboto" pitchFamily="34" charset="-122"/>
                <a:cs typeface="Roboto" pitchFamily="34" charset="-120"/>
              </a:rPr>
              <a:t>架構優勢</a:t>
            </a:r>
            <a:endParaRPr lang="en-US" sz="1500" dirty="0"/>
          </a:p>
        </p:txBody>
      </p:sp>
      <p:sp>
        <p:nvSpPr>
          <p:cNvPr id="44" name="Text 11"/>
          <p:cNvSpPr/>
          <p:nvPr/>
        </p:nvSpPr>
        <p:spPr>
          <a:xfrm>
            <a:off x="914400" y="4191000"/>
            <a:ext cx="5623560" cy="228600"/>
          </a:xfrm>
          <a:prstGeom prst="rect">
            <a:avLst/>
          </a:prstGeom>
          <a:noFill/>
          <a:ln/>
        </p:spPr>
        <p:txBody>
          <a:bodyPr wrap="square" lIns="0" tIns="0" rIns="0" bIns="0" rtlCol="0" anchor="t" vert="horz"/>
          <a:lstStyle/>
          <a:p>
            <a:pPr algn="l" indent="0" marL="0">
              <a:lnSpc>
                <a:spcPts val="1800"/>
              </a:lnSpc>
              <a:buNone/>
            </a:pPr>
            <a:r>
              <a:rPr lang="en-US" sz="1200" b="1" dirty="0">
                <a:solidFill>
                  <a:srgbClr val="FFFFFF"/>
                </a:solidFill>
                <a:latin typeface="Roboto" pitchFamily="34" charset="0"/>
                <a:ea typeface="Roboto" pitchFamily="34" charset="-122"/>
                <a:cs typeface="Roboto" pitchFamily="34" charset="-120"/>
              </a:rPr>
              <a:t>系統解耦</a:t>
            </a:r>
            <a:pPr algn="l" indent="0" marL="0">
              <a:lnSpc>
                <a:spcPts val="1800"/>
              </a:lnSpc>
              <a:buNone/>
            </a:pPr>
            <a:r>
              <a:rPr lang="en-US" sz="1200" dirty="0">
                <a:solidFill>
                  <a:srgbClr val="D1D5DB"/>
                </a:solidFill>
                <a:latin typeface="Roboto" pitchFamily="34" charset="0"/>
                <a:ea typeface="Roboto" pitchFamily="34" charset="-122"/>
                <a:cs typeface="Roboto" pitchFamily="34" charset="-120"/>
              </a:rPr>
              <a:t> - 高階控制邏輯與低階硬體控制分離，獨立開發、測試與維護</a:t>
            </a:r>
            <a:endParaRPr lang="en-US" sz="1200" dirty="0"/>
          </a:p>
        </p:txBody>
      </p:sp>
      <p:sp>
        <p:nvSpPr>
          <p:cNvPr id="45" name="Text 12"/>
          <p:cNvSpPr/>
          <p:nvPr/>
        </p:nvSpPr>
        <p:spPr>
          <a:xfrm>
            <a:off x="876300" y="4533900"/>
            <a:ext cx="4914900" cy="457200"/>
          </a:xfrm>
          <a:prstGeom prst="rect">
            <a:avLst/>
          </a:prstGeom>
          <a:noFill/>
          <a:ln/>
        </p:spPr>
        <p:txBody>
          <a:bodyPr wrap="square" lIns="0" tIns="0" rIns="0" bIns="0" rtlCol="0" anchor="t" vert="horz"/>
          <a:lstStyle/>
          <a:p>
            <a:pPr algn="l" indent="0" marL="0">
              <a:lnSpc>
                <a:spcPts val="1800"/>
              </a:lnSpc>
              <a:buNone/>
            </a:pPr>
            <a:r>
              <a:rPr lang="en-US" sz="1200" b="1" dirty="0">
                <a:solidFill>
                  <a:srgbClr val="FFFFFF"/>
                </a:solidFill>
                <a:latin typeface="Roboto" pitchFamily="34" charset="0"/>
                <a:ea typeface="Roboto" pitchFamily="34" charset="-122"/>
                <a:cs typeface="Roboto" pitchFamily="34" charset="-120"/>
              </a:rPr>
              <a:t>計算卸載</a:t>
            </a:r>
            <a:pPr algn="l" indent="0" marL="0">
              <a:lnSpc>
                <a:spcPts val="1800"/>
              </a:lnSpc>
              <a:buNone/>
            </a:pPr>
            <a:r>
              <a:rPr lang="en-US" sz="1200" dirty="0">
                <a:solidFill>
                  <a:srgbClr val="D1D5DB"/>
                </a:solidFill>
                <a:latin typeface="Roboto" pitchFamily="34" charset="0"/>
                <a:ea typeface="Roboto" pitchFamily="34" charset="-122"/>
                <a:cs typeface="Roboto" pitchFamily="34" charset="-120"/>
              </a:rPr>
              <a:t> - 將運算密集型任務交由性能更強大的PC處理，EV3專注即時控制</a:t>
            </a:r>
            <a:endParaRPr lang="en-US" sz="1200" dirty="0"/>
          </a:p>
        </p:txBody>
      </p:sp>
      <p:sp>
        <p:nvSpPr>
          <p:cNvPr id="46" name="Text 13"/>
          <p:cNvSpPr/>
          <p:nvPr/>
        </p:nvSpPr>
        <p:spPr>
          <a:xfrm>
            <a:off x="857250" y="5105400"/>
            <a:ext cx="4933950" cy="457200"/>
          </a:xfrm>
          <a:prstGeom prst="rect">
            <a:avLst/>
          </a:prstGeom>
          <a:noFill/>
          <a:ln/>
        </p:spPr>
        <p:txBody>
          <a:bodyPr wrap="square" lIns="0" tIns="0" rIns="0" bIns="0" rtlCol="0" anchor="t" vert="horz"/>
          <a:lstStyle/>
          <a:p>
            <a:pPr algn="l" indent="0" marL="0">
              <a:lnSpc>
                <a:spcPts val="1800"/>
              </a:lnSpc>
              <a:buNone/>
            </a:pPr>
            <a:r>
              <a:rPr lang="en-US" sz="1200" b="1" dirty="0">
                <a:solidFill>
                  <a:srgbClr val="FFFFFF"/>
                </a:solidFill>
                <a:latin typeface="Roboto" pitchFamily="34" charset="0"/>
                <a:ea typeface="Roboto" pitchFamily="34" charset="-122"/>
                <a:cs typeface="Roboto" pitchFamily="34" charset="-120"/>
              </a:rPr>
              <a:t>可擴展性</a:t>
            </a:r>
            <a:pPr algn="l" indent="0" marL="0">
              <a:lnSpc>
                <a:spcPts val="1800"/>
              </a:lnSpc>
              <a:buNone/>
            </a:pPr>
            <a:r>
              <a:rPr lang="en-US" sz="1200" dirty="0">
                <a:solidFill>
                  <a:srgbClr val="D1D5DB"/>
                </a:solidFill>
                <a:latin typeface="Roboto" pitchFamily="34" charset="0"/>
                <a:ea typeface="Roboto" pitchFamily="34" charset="-122"/>
                <a:cs typeface="Roboto" pitchFamily="34" charset="-120"/>
              </a:rPr>
              <a:t> - 模組化設計使未來能輕鬆整合更多感測器、執行器或更複雜的控制演算法</a:t>
            </a:r>
            <a:endParaRPr lang="en-US" sz="1200" dirty="0"/>
          </a:p>
        </p:txBody>
      </p:sp>
      <p:sp>
        <p:nvSpPr>
          <p:cNvPr id="47" name="Text 14"/>
          <p:cNvSpPr/>
          <p:nvPr/>
        </p:nvSpPr>
        <p:spPr>
          <a:xfrm>
            <a:off x="6667500" y="3771900"/>
            <a:ext cx="5181600" cy="266700"/>
          </a:xfrm>
          <a:prstGeom prst="rect">
            <a:avLst/>
          </a:prstGeom>
          <a:noFill/>
          <a:ln/>
        </p:spPr>
        <p:txBody>
          <a:bodyPr wrap="square" lIns="0" tIns="0" rIns="0" bIns="0" rtlCol="0" anchor="t" vert="horz"/>
          <a:lstStyle/>
          <a:p>
            <a:pPr indent="0" marL="0">
              <a:lnSpc>
                <a:spcPts val="2100"/>
              </a:lnSpc>
              <a:buNone/>
            </a:pPr>
            <a:r>
              <a:rPr lang="en-US" sz="1500" b="1" dirty="0">
                <a:solidFill>
                  <a:srgbClr val="FFFFFF"/>
                </a:solidFill>
                <a:latin typeface="Roboto" pitchFamily="34" charset="0"/>
                <a:ea typeface="Roboto" pitchFamily="34" charset="-122"/>
                <a:cs typeface="Roboto" pitchFamily="34" charset="-120"/>
              </a:rPr>
              <a:t>MQTT 通訊協定</a:t>
            </a:r>
            <a:endParaRPr lang="en-US" sz="1500" dirty="0"/>
          </a:p>
        </p:txBody>
      </p:sp>
      <p:sp>
        <p:nvSpPr>
          <p:cNvPr id="48" name="Text 15"/>
          <p:cNvSpPr/>
          <p:nvPr/>
        </p:nvSpPr>
        <p:spPr>
          <a:xfrm>
            <a:off x="6515100" y="4191000"/>
            <a:ext cx="5067300" cy="457200"/>
          </a:xfrm>
          <a:prstGeom prst="rect">
            <a:avLst/>
          </a:prstGeom>
          <a:noFill/>
          <a:ln/>
        </p:spPr>
        <p:txBody>
          <a:bodyPr wrap="square" lIns="0" tIns="0" rIns="0" bIns="0" rtlCol="0" anchor="t" vert="horz"/>
          <a:lstStyle/>
          <a:p>
            <a:pPr algn="l" indent="0" marL="0">
              <a:lnSpc>
                <a:spcPts val="1800"/>
              </a:lnSpc>
              <a:buNone/>
            </a:pPr>
            <a:r>
              <a:rPr lang="en-US" sz="1200" b="1" dirty="0">
                <a:solidFill>
                  <a:srgbClr val="FFFFFF"/>
                </a:solidFill>
                <a:latin typeface="Roboto" pitchFamily="34" charset="0"/>
                <a:ea typeface="Roboto" pitchFamily="34" charset="-122"/>
                <a:cs typeface="Roboto" pitchFamily="34" charset="-120"/>
              </a:rPr>
              <a:t>訊息可靠性</a:t>
            </a:r>
            <a:pPr algn="l" indent="0" marL="0">
              <a:lnSpc>
                <a:spcPts val="1800"/>
              </a:lnSpc>
              <a:buNone/>
            </a:pPr>
            <a:r>
              <a:rPr lang="en-US" sz="1200" dirty="0">
                <a:solidFill>
                  <a:srgbClr val="D1D5DB"/>
                </a:solidFill>
                <a:latin typeface="Roboto" pitchFamily="34" charset="0"/>
                <a:ea typeface="Roboto" pitchFamily="34" charset="-122"/>
                <a:cs typeface="Roboto" pitchFamily="34" charset="-120"/>
              </a:rPr>
              <a:t> - 使用QoS 1確保訊息至少傳遞一次，減少網路不穩時的訊息丟失</a:t>
            </a:r>
            <a:endParaRPr lang="en-US" sz="1200" dirty="0"/>
          </a:p>
        </p:txBody>
      </p:sp>
      <p:sp>
        <p:nvSpPr>
          <p:cNvPr id="49" name="Text 16"/>
          <p:cNvSpPr/>
          <p:nvPr/>
        </p:nvSpPr>
        <p:spPr>
          <a:xfrm>
            <a:off x="6629400" y="4762500"/>
            <a:ext cx="5943600" cy="228600"/>
          </a:xfrm>
          <a:prstGeom prst="rect">
            <a:avLst/>
          </a:prstGeom>
          <a:noFill/>
          <a:ln/>
        </p:spPr>
        <p:txBody>
          <a:bodyPr wrap="square" lIns="0" tIns="0" rIns="0" bIns="0" rtlCol="0" anchor="t" vert="horz"/>
          <a:lstStyle/>
          <a:p>
            <a:pPr algn="l" indent="0" marL="0">
              <a:lnSpc>
                <a:spcPts val="1800"/>
              </a:lnSpc>
              <a:buNone/>
            </a:pPr>
            <a:r>
              <a:rPr lang="en-US" sz="1200" b="1" dirty="0">
                <a:solidFill>
                  <a:srgbClr val="FFFFFF"/>
                </a:solidFill>
                <a:latin typeface="Roboto" pitchFamily="34" charset="0"/>
                <a:ea typeface="Roboto" pitchFamily="34" charset="-122"/>
                <a:cs typeface="Roboto" pitchFamily="34" charset="-120"/>
              </a:rPr>
              <a:t>指令緩衝</a:t>
            </a:r>
            <a:pPr algn="l" indent="0" marL="0">
              <a:lnSpc>
                <a:spcPts val="1800"/>
              </a:lnSpc>
              <a:buNone/>
            </a:pPr>
            <a:r>
              <a:rPr lang="en-US" sz="1200" dirty="0">
                <a:solidFill>
                  <a:srgbClr val="D1D5DB"/>
                </a:solidFill>
                <a:latin typeface="Roboto" pitchFamily="34" charset="0"/>
                <a:ea typeface="Roboto" pitchFamily="34" charset="-122"/>
                <a:cs typeface="Roboto" pitchFamily="34" charset="-120"/>
              </a:rPr>
              <a:t> - EV3端設計指令緩衝區，以固定頻率讀取指令，平滑化執行效果</a:t>
            </a:r>
            <a:endParaRPr lang="en-US" sz="1200" dirty="0"/>
          </a:p>
        </p:txBody>
      </p:sp>
      <p:sp>
        <p:nvSpPr>
          <p:cNvPr id="50" name="Text 17"/>
          <p:cNvSpPr/>
          <p:nvPr/>
        </p:nvSpPr>
        <p:spPr>
          <a:xfrm>
            <a:off x="11391900" y="6438900"/>
            <a:ext cx="502920" cy="190500"/>
          </a:xfrm>
          <a:prstGeom prst="rect">
            <a:avLst/>
          </a:prstGeom>
          <a:noFill/>
          <a:ln/>
        </p:spPr>
        <p:txBody>
          <a:bodyPr wrap="square" lIns="0" tIns="0" rIns="0" bIns="0" rtlCol="0" anchor="t" vert="horz"/>
          <a:lstStyle/>
          <a:p>
            <a:pPr indent="0" marL="0">
              <a:lnSpc>
                <a:spcPts val="1500"/>
              </a:lnSpc>
              <a:buNone/>
            </a:pPr>
            <a:r>
              <a:rPr lang="en-US" sz="1050" dirty="0">
                <a:solidFill>
                  <a:srgbClr val="6B7280"/>
                </a:solidFill>
                <a:latin typeface="Roboto" pitchFamily="34" charset="0"/>
                <a:ea typeface="Roboto" pitchFamily="34" charset="-122"/>
                <a:cs typeface="Roboto" pitchFamily="34" charset="-120"/>
              </a:rPr>
              <a:t>13 / 20</a:t>
            </a:r>
            <a:endParaRPr lang="en-US" sz="105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2192000" cy="6858000"/>
          </a:xfrm>
          <a:prstGeom prst="rect">
            <a:avLst/>
          </a:prstGeom>
        </p:spPr>
      </p:pic>
      <p:pic>
        <p:nvPicPr>
          <p:cNvPr id="3" name="Image 1" descr="preencoded.png">    </p:cNvPr>
          <p:cNvPicPr>
            <a:picLocks noChangeAspect="1"/>
          </p:cNvPicPr>
          <p:nvPr/>
        </p:nvPicPr>
        <p:blipFill>
          <a:blip r:embed="rId2"/>
          <a:stretch>
            <a:fillRect/>
          </a:stretch>
        </p:blipFill>
        <p:spPr>
          <a:xfrm>
            <a:off x="609600" y="838200"/>
            <a:ext cx="914400" cy="38100"/>
          </a:xfrm>
          <a:prstGeom prst="rect">
            <a:avLst/>
          </a:prstGeom>
        </p:spPr>
      </p:pic>
      <p:pic>
        <p:nvPicPr>
          <p:cNvPr id="4" name="Image 2" descr="preencoded.png">    </p:cNvPr>
          <p:cNvPicPr>
            <a:picLocks noChangeAspect="1"/>
          </p:cNvPicPr>
          <p:nvPr/>
        </p:nvPicPr>
        <p:blipFill>
          <a:blip r:embed="rId3"/>
          <a:stretch>
            <a:fillRect/>
          </a:stretch>
        </p:blipFill>
        <p:spPr>
          <a:xfrm>
            <a:off x="609600" y="1752600"/>
            <a:ext cx="3505200" cy="3619500"/>
          </a:xfrm>
          <a:prstGeom prst="rect">
            <a:avLst/>
          </a:prstGeom>
        </p:spPr>
      </p:pic>
      <p:pic>
        <p:nvPicPr>
          <p:cNvPr id="5" name="Image 3" descr="preencoded.png">    </p:cNvPr>
          <p:cNvPicPr>
            <a:picLocks noChangeAspect="1"/>
          </p:cNvPicPr>
          <p:nvPr/>
        </p:nvPicPr>
        <p:blipFill>
          <a:blip r:embed="rId4"/>
          <a:stretch>
            <a:fillRect/>
          </a:stretch>
        </p:blipFill>
        <p:spPr>
          <a:xfrm>
            <a:off x="800100" y="1943100"/>
            <a:ext cx="457200" cy="457200"/>
          </a:xfrm>
          <a:prstGeom prst="rect">
            <a:avLst/>
          </a:prstGeom>
        </p:spPr>
      </p:pic>
      <p:pic>
        <p:nvPicPr>
          <p:cNvPr id="6" name="Image 4" descr="preencoded.png">    </p:cNvPr>
          <p:cNvPicPr>
            <a:picLocks noChangeAspect="1"/>
          </p:cNvPicPr>
          <p:nvPr/>
        </p:nvPicPr>
        <p:blipFill>
          <a:blip r:embed="rId5"/>
          <a:stretch>
            <a:fillRect/>
          </a:stretch>
        </p:blipFill>
        <p:spPr>
          <a:xfrm>
            <a:off x="933450" y="2038350"/>
            <a:ext cx="190500" cy="266700"/>
          </a:xfrm>
          <a:prstGeom prst="rect">
            <a:avLst/>
          </a:prstGeom>
        </p:spPr>
      </p:pic>
      <p:pic>
        <p:nvPicPr>
          <p:cNvPr id="7" name="Image 5" descr="preencoded.png">    </p:cNvPr>
          <p:cNvPicPr>
            <a:picLocks noChangeAspect="1"/>
          </p:cNvPicPr>
          <p:nvPr/>
        </p:nvPicPr>
        <p:blipFill>
          <a:blip r:embed="rId6"/>
          <a:stretch>
            <a:fillRect/>
          </a:stretch>
        </p:blipFill>
        <p:spPr>
          <a:xfrm>
            <a:off x="4343400" y="1752600"/>
            <a:ext cx="3505200" cy="3619500"/>
          </a:xfrm>
          <a:prstGeom prst="rect">
            <a:avLst/>
          </a:prstGeom>
        </p:spPr>
      </p:pic>
      <p:pic>
        <p:nvPicPr>
          <p:cNvPr id="8" name="Image 6" descr="preencoded.png">    </p:cNvPr>
          <p:cNvPicPr>
            <a:picLocks noChangeAspect="1"/>
          </p:cNvPicPr>
          <p:nvPr/>
        </p:nvPicPr>
        <p:blipFill>
          <a:blip r:embed="rId7"/>
          <a:stretch>
            <a:fillRect/>
          </a:stretch>
        </p:blipFill>
        <p:spPr>
          <a:xfrm>
            <a:off x="4533900" y="1943100"/>
            <a:ext cx="457200" cy="457200"/>
          </a:xfrm>
          <a:prstGeom prst="rect">
            <a:avLst/>
          </a:prstGeom>
        </p:spPr>
      </p:pic>
      <p:pic>
        <p:nvPicPr>
          <p:cNvPr id="9" name="Image 7" descr="preencoded.png">    </p:cNvPr>
          <p:cNvPicPr>
            <a:picLocks noChangeAspect="1"/>
          </p:cNvPicPr>
          <p:nvPr/>
        </p:nvPicPr>
        <p:blipFill>
          <a:blip r:embed="rId8"/>
          <a:stretch>
            <a:fillRect/>
          </a:stretch>
        </p:blipFill>
        <p:spPr>
          <a:xfrm>
            <a:off x="4667250" y="2038350"/>
            <a:ext cx="190500" cy="266700"/>
          </a:xfrm>
          <a:prstGeom prst="rect">
            <a:avLst/>
          </a:prstGeom>
        </p:spPr>
      </p:pic>
      <p:pic>
        <p:nvPicPr>
          <p:cNvPr id="10" name="Image 8" descr="preencoded.png">    </p:cNvPr>
          <p:cNvPicPr>
            <a:picLocks noChangeAspect="1"/>
          </p:cNvPicPr>
          <p:nvPr/>
        </p:nvPicPr>
        <p:blipFill>
          <a:blip r:embed="rId9"/>
          <a:stretch>
            <a:fillRect/>
          </a:stretch>
        </p:blipFill>
        <p:spPr>
          <a:xfrm>
            <a:off x="4533900" y="3124200"/>
            <a:ext cx="3124200" cy="876300"/>
          </a:xfrm>
          <a:prstGeom prst="rect">
            <a:avLst/>
          </a:prstGeom>
        </p:spPr>
      </p:pic>
      <p:pic>
        <p:nvPicPr>
          <p:cNvPr id="11" name="Image 9" descr="preencoded.png">    </p:cNvPr>
          <p:cNvPicPr>
            <a:picLocks noChangeAspect="1"/>
          </p:cNvPicPr>
          <p:nvPr/>
        </p:nvPicPr>
        <p:blipFill>
          <a:blip r:embed="rId10"/>
          <a:stretch>
            <a:fillRect/>
          </a:stretch>
        </p:blipFill>
        <p:spPr>
          <a:xfrm>
            <a:off x="4648200" y="3533775"/>
            <a:ext cx="114300" cy="133350"/>
          </a:xfrm>
          <a:prstGeom prst="rect">
            <a:avLst/>
          </a:prstGeom>
        </p:spPr>
      </p:pic>
      <p:pic>
        <p:nvPicPr>
          <p:cNvPr id="12" name="Image 10" descr="preencoded.png">    </p:cNvPr>
          <p:cNvPicPr>
            <a:picLocks noChangeAspect="1"/>
          </p:cNvPicPr>
          <p:nvPr/>
        </p:nvPicPr>
        <p:blipFill>
          <a:blip r:embed="rId11"/>
          <a:stretch>
            <a:fillRect/>
          </a:stretch>
        </p:blipFill>
        <p:spPr>
          <a:xfrm>
            <a:off x="4533900" y="4152900"/>
            <a:ext cx="3124200" cy="876300"/>
          </a:xfrm>
          <a:prstGeom prst="rect">
            <a:avLst/>
          </a:prstGeom>
        </p:spPr>
      </p:pic>
      <p:pic>
        <p:nvPicPr>
          <p:cNvPr id="13" name="Image 11" descr="preencoded.png">    </p:cNvPr>
          <p:cNvPicPr>
            <a:picLocks noChangeAspect="1"/>
          </p:cNvPicPr>
          <p:nvPr/>
        </p:nvPicPr>
        <p:blipFill>
          <a:blip r:embed="rId12"/>
          <a:stretch>
            <a:fillRect/>
          </a:stretch>
        </p:blipFill>
        <p:spPr>
          <a:xfrm>
            <a:off x="4648200" y="4562475"/>
            <a:ext cx="114300" cy="133350"/>
          </a:xfrm>
          <a:prstGeom prst="rect">
            <a:avLst/>
          </a:prstGeom>
        </p:spPr>
      </p:pic>
      <p:pic>
        <p:nvPicPr>
          <p:cNvPr id="14" name="Image 12" descr="preencoded.png">    </p:cNvPr>
          <p:cNvPicPr>
            <a:picLocks noChangeAspect="1"/>
          </p:cNvPicPr>
          <p:nvPr/>
        </p:nvPicPr>
        <p:blipFill>
          <a:blip r:embed="rId13"/>
          <a:stretch>
            <a:fillRect/>
          </a:stretch>
        </p:blipFill>
        <p:spPr>
          <a:xfrm>
            <a:off x="8077200" y="1752600"/>
            <a:ext cx="3505200" cy="3619500"/>
          </a:xfrm>
          <a:prstGeom prst="rect">
            <a:avLst/>
          </a:prstGeom>
        </p:spPr>
      </p:pic>
      <p:pic>
        <p:nvPicPr>
          <p:cNvPr id="15" name="Image 13" descr="preencoded.png">    </p:cNvPr>
          <p:cNvPicPr>
            <a:picLocks noChangeAspect="1"/>
          </p:cNvPicPr>
          <p:nvPr/>
        </p:nvPicPr>
        <p:blipFill>
          <a:blip r:embed="rId14"/>
          <a:stretch>
            <a:fillRect/>
          </a:stretch>
        </p:blipFill>
        <p:spPr>
          <a:xfrm>
            <a:off x="8267700" y="1943100"/>
            <a:ext cx="457200" cy="457200"/>
          </a:xfrm>
          <a:prstGeom prst="rect">
            <a:avLst/>
          </a:prstGeom>
        </p:spPr>
      </p:pic>
      <p:pic>
        <p:nvPicPr>
          <p:cNvPr id="16" name="Image 14" descr="preencoded.png">    </p:cNvPr>
          <p:cNvPicPr>
            <a:picLocks noChangeAspect="1"/>
          </p:cNvPicPr>
          <p:nvPr/>
        </p:nvPicPr>
        <p:blipFill>
          <a:blip r:embed="rId15"/>
          <a:stretch>
            <a:fillRect/>
          </a:stretch>
        </p:blipFill>
        <p:spPr>
          <a:xfrm>
            <a:off x="8377238" y="2038350"/>
            <a:ext cx="238125" cy="266700"/>
          </a:xfrm>
          <a:prstGeom prst="rect">
            <a:avLst/>
          </a:prstGeom>
        </p:spPr>
      </p:pic>
      <p:pic>
        <p:nvPicPr>
          <p:cNvPr id="17" name="Image 15" descr="preencoded.png">    </p:cNvPr>
          <p:cNvPicPr>
            <a:picLocks noChangeAspect="1"/>
          </p:cNvPicPr>
          <p:nvPr/>
        </p:nvPicPr>
        <p:blipFill>
          <a:blip r:embed="rId16"/>
          <a:stretch>
            <a:fillRect/>
          </a:stretch>
        </p:blipFill>
        <p:spPr>
          <a:xfrm>
            <a:off x="8267700" y="3124200"/>
            <a:ext cx="3124200" cy="876300"/>
          </a:xfrm>
          <a:prstGeom prst="rect">
            <a:avLst/>
          </a:prstGeom>
        </p:spPr>
      </p:pic>
      <p:pic>
        <p:nvPicPr>
          <p:cNvPr id="18" name="Image 16" descr="preencoded.png">    </p:cNvPr>
          <p:cNvPicPr>
            <a:picLocks noChangeAspect="1"/>
          </p:cNvPicPr>
          <p:nvPr/>
        </p:nvPicPr>
        <p:blipFill>
          <a:blip r:embed="rId17"/>
          <a:stretch>
            <a:fillRect/>
          </a:stretch>
        </p:blipFill>
        <p:spPr>
          <a:xfrm>
            <a:off x="8267700" y="4152900"/>
            <a:ext cx="3124200" cy="876300"/>
          </a:xfrm>
          <a:prstGeom prst="rect">
            <a:avLst/>
          </a:prstGeom>
        </p:spPr>
      </p:pic>
      <p:pic>
        <p:nvPicPr>
          <p:cNvPr id="19" name="Image 17" descr="preencoded.png">    </p:cNvPr>
          <p:cNvPicPr>
            <a:picLocks noChangeAspect="1"/>
          </p:cNvPicPr>
          <p:nvPr/>
        </p:nvPicPr>
        <p:blipFill>
          <a:blip r:embed="rId18"/>
          <a:stretch>
            <a:fillRect/>
          </a:stretch>
        </p:blipFill>
        <p:spPr>
          <a:xfrm>
            <a:off x="609600" y="5600700"/>
            <a:ext cx="10972800" cy="914400"/>
          </a:xfrm>
          <a:prstGeom prst="rect">
            <a:avLst/>
          </a:prstGeom>
        </p:spPr>
      </p:pic>
      <p:pic>
        <p:nvPicPr>
          <p:cNvPr id="20" name="Image 18" descr="preencoded.png">    </p:cNvPr>
          <p:cNvPicPr>
            <a:picLocks noChangeAspect="1"/>
          </p:cNvPicPr>
          <p:nvPr/>
        </p:nvPicPr>
        <p:blipFill>
          <a:blip r:embed="rId19"/>
          <a:stretch>
            <a:fillRect/>
          </a:stretch>
        </p:blipFill>
        <p:spPr>
          <a:xfrm>
            <a:off x="2638425" y="5715000"/>
            <a:ext cx="952500" cy="19050"/>
          </a:xfrm>
          <a:prstGeom prst="rect">
            <a:avLst/>
          </a:prstGeom>
        </p:spPr>
      </p:pic>
      <p:pic>
        <p:nvPicPr>
          <p:cNvPr id="21" name="Image 19" descr="preencoded.png">    </p:cNvPr>
          <p:cNvPicPr>
            <a:picLocks noChangeAspect="1"/>
          </p:cNvPicPr>
          <p:nvPr/>
        </p:nvPicPr>
        <p:blipFill>
          <a:blip r:embed="rId20"/>
          <a:stretch>
            <a:fillRect/>
          </a:stretch>
        </p:blipFill>
        <p:spPr>
          <a:xfrm>
            <a:off x="4667250" y="5715000"/>
            <a:ext cx="952500" cy="19050"/>
          </a:xfrm>
          <a:prstGeom prst="rect">
            <a:avLst/>
          </a:prstGeom>
        </p:spPr>
      </p:pic>
      <p:pic>
        <p:nvPicPr>
          <p:cNvPr id="22" name="Image 20" descr="preencoded.png">    </p:cNvPr>
          <p:cNvPicPr>
            <a:picLocks noChangeAspect="1"/>
          </p:cNvPicPr>
          <p:nvPr/>
        </p:nvPicPr>
        <p:blipFill>
          <a:blip r:embed="rId21"/>
          <a:stretch>
            <a:fillRect/>
          </a:stretch>
        </p:blipFill>
        <p:spPr>
          <a:xfrm>
            <a:off x="6705600" y="5715000"/>
            <a:ext cx="952500" cy="19050"/>
          </a:xfrm>
          <a:prstGeom prst="rect">
            <a:avLst/>
          </a:prstGeom>
        </p:spPr>
      </p:pic>
      <p:pic>
        <p:nvPicPr>
          <p:cNvPr id="23" name="Image 21" descr="preencoded.png">    </p:cNvPr>
          <p:cNvPicPr>
            <a:picLocks noChangeAspect="1"/>
          </p:cNvPicPr>
          <p:nvPr/>
        </p:nvPicPr>
        <p:blipFill>
          <a:blip r:embed="rId22"/>
          <a:stretch>
            <a:fillRect/>
          </a:stretch>
        </p:blipFill>
        <p:spPr>
          <a:xfrm>
            <a:off x="8734425" y="5715000"/>
            <a:ext cx="952500" cy="19050"/>
          </a:xfrm>
          <a:prstGeom prst="rect">
            <a:avLst/>
          </a:prstGeom>
        </p:spPr>
      </p:pic>
      <p:pic>
        <p:nvPicPr>
          <p:cNvPr id="24" name="Image 22" descr="preencoded.png">    </p:cNvPr>
          <p:cNvPicPr>
            <a:picLocks noChangeAspect="1"/>
          </p:cNvPicPr>
          <p:nvPr/>
        </p:nvPicPr>
        <p:blipFill>
          <a:blip r:embed="rId23"/>
          <a:stretch>
            <a:fillRect/>
          </a:stretch>
        </p:blipFill>
        <p:spPr>
          <a:xfrm>
            <a:off x="1690688" y="5457825"/>
            <a:ext cx="885825" cy="266700"/>
          </a:xfrm>
          <a:prstGeom prst="rect">
            <a:avLst/>
          </a:prstGeom>
        </p:spPr>
      </p:pic>
      <p:pic>
        <p:nvPicPr>
          <p:cNvPr id="25" name="Image 23" descr="preencoded.png">    </p:cNvPr>
          <p:cNvPicPr>
            <a:picLocks noChangeAspect="1"/>
          </p:cNvPicPr>
          <p:nvPr/>
        </p:nvPicPr>
        <p:blipFill>
          <a:blip r:embed="rId24"/>
          <a:stretch>
            <a:fillRect/>
          </a:stretch>
        </p:blipFill>
        <p:spPr>
          <a:xfrm>
            <a:off x="3600450" y="5457825"/>
            <a:ext cx="1123950" cy="266700"/>
          </a:xfrm>
          <a:prstGeom prst="rect">
            <a:avLst/>
          </a:prstGeom>
        </p:spPr>
      </p:pic>
      <p:pic>
        <p:nvPicPr>
          <p:cNvPr id="26" name="Image 24" descr="preencoded.png">    </p:cNvPr>
          <p:cNvPicPr>
            <a:picLocks noChangeAspect="1"/>
          </p:cNvPicPr>
          <p:nvPr/>
        </p:nvPicPr>
        <p:blipFill>
          <a:blip r:embed="rId25"/>
          <a:stretch>
            <a:fillRect/>
          </a:stretch>
        </p:blipFill>
        <p:spPr>
          <a:xfrm>
            <a:off x="5686425" y="5457825"/>
            <a:ext cx="1009650" cy="266700"/>
          </a:xfrm>
          <a:prstGeom prst="rect">
            <a:avLst/>
          </a:prstGeom>
        </p:spPr>
      </p:pic>
      <p:pic>
        <p:nvPicPr>
          <p:cNvPr id="27" name="Image 25" descr="preencoded.png">    </p:cNvPr>
          <p:cNvPicPr>
            <a:picLocks noChangeAspect="1"/>
          </p:cNvPicPr>
          <p:nvPr/>
        </p:nvPicPr>
        <p:blipFill>
          <a:blip r:embed="rId26"/>
          <a:stretch>
            <a:fillRect/>
          </a:stretch>
        </p:blipFill>
        <p:spPr>
          <a:xfrm>
            <a:off x="7834313" y="5457825"/>
            <a:ext cx="790575" cy="266700"/>
          </a:xfrm>
          <a:prstGeom prst="rect">
            <a:avLst/>
          </a:prstGeom>
        </p:spPr>
      </p:pic>
      <p:pic>
        <p:nvPicPr>
          <p:cNvPr id="28" name="Image 26" descr="preencoded.png">    </p:cNvPr>
          <p:cNvPicPr>
            <a:picLocks noChangeAspect="1"/>
          </p:cNvPicPr>
          <p:nvPr/>
        </p:nvPicPr>
        <p:blipFill>
          <a:blip r:embed="rId27"/>
          <a:stretch>
            <a:fillRect/>
          </a:stretch>
        </p:blipFill>
        <p:spPr>
          <a:xfrm>
            <a:off x="9777413" y="5457825"/>
            <a:ext cx="962025" cy="266700"/>
          </a:xfrm>
          <a:prstGeom prst="rect">
            <a:avLst/>
          </a:prstGeom>
        </p:spPr>
      </p:pic>
      <p:sp>
        <p:nvSpPr>
          <p:cNvPr id="29" name="Text 0"/>
          <p:cNvSpPr/>
          <p:nvPr/>
        </p:nvSpPr>
        <p:spPr>
          <a:xfrm>
            <a:off x="609600" y="381000"/>
            <a:ext cx="10972800" cy="381000"/>
          </a:xfrm>
          <a:prstGeom prst="rect">
            <a:avLst/>
          </a:prstGeom>
          <a:noFill/>
          <a:ln/>
        </p:spPr>
        <p:txBody>
          <a:bodyPr wrap="square" lIns="0" tIns="0" rIns="0" bIns="0" rtlCol="0" anchor="t" vert="horz"/>
          <a:lstStyle/>
          <a:p>
            <a:pPr indent="0" marL="0">
              <a:lnSpc>
                <a:spcPts val="3000"/>
              </a:lnSpc>
              <a:buNone/>
            </a:pPr>
            <a:r>
              <a:rPr lang="en-US" sz="2700" b="1" dirty="0">
                <a:solidFill>
                  <a:srgbClr val="FFFFFF"/>
                </a:solidFill>
                <a:latin typeface="Roboto" pitchFamily="34" charset="0"/>
                <a:ea typeface="Roboto" pitchFamily="34" charset="-122"/>
                <a:cs typeface="Roboto" pitchFamily="34" charset="-120"/>
              </a:rPr>
              <a:t>ROS 2整合</a:t>
            </a:r>
            <a:endParaRPr lang="en-US" sz="2700" dirty="0"/>
          </a:p>
        </p:txBody>
      </p:sp>
      <p:sp>
        <p:nvSpPr>
          <p:cNvPr id="30" name="Text 1"/>
          <p:cNvSpPr/>
          <p:nvPr/>
        </p:nvSpPr>
        <p:spPr>
          <a:xfrm>
            <a:off x="609600" y="1257300"/>
            <a:ext cx="10972800" cy="266700"/>
          </a:xfrm>
          <a:prstGeom prst="rect">
            <a:avLst/>
          </a:prstGeom>
          <a:noFill/>
          <a:ln/>
        </p:spPr>
        <p:txBody>
          <a:bodyPr wrap="square" lIns="0" tIns="0" rIns="0" bIns="0" rtlCol="0" anchor="t" vert="horz"/>
          <a:lstStyle/>
          <a:p>
            <a:pPr indent="0" marL="0">
              <a:lnSpc>
                <a:spcPts val="2100"/>
              </a:lnSpc>
              <a:buNone/>
            </a:pPr>
            <a:r>
              <a:rPr lang="en-US" sz="1500" dirty="0">
                <a:solidFill>
                  <a:srgbClr val="D1D5DB"/>
                </a:solidFill>
                <a:latin typeface="Roboto" pitchFamily="34" charset="0"/>
                <a:ea typeface="Roboto" pitchFamily="34" charset="-122"/>
                <a:cs typeface="Roboto" pitchFamily="34" charset="-120"/>
              </a:rPr>
              <a:t>介紹robot_arm_system套件、話題設計與節點角色分工</a:t>
            </a:r>
            <a:endParaRPr lang="en-US" sz="1500" dirty="0"/>
          </a:p>
        </p:txBody>
      </p:sp>
      <p:sp>
        <p:nvSpPr>
          <p:cNvPr id="31" name="Text 2"/>
          <p:cNvSpPr/>
          <p:nvPr/>
        </p:nvSpPr>
        <p:spPr>
          <a:xfrm>
            <a:off x="1409700" y="2038350"/>
            <a:ext cx="1737360" cy="266700"/>
          </a:xfrm>
          <a:prstGeom prst="rect">
            <a:avLst/>
          </a:prstGeom>
          <a:noFill/>
          <a:ln/>
        </p:spPr>
        <p:txBody>
          <a:bodyPr wrap="square" lIns="0" tIns="0" rIns="0" bIns="0" rtlCol="0" anchor="t" vert="horz"/>
          <a:lstStyle/>
          <a:p>
            <a:pPr indent="0" marL="0">
              <a:lnSpc>
                <a:spcPts val="2100"/>
              </a:lnSpc>
              <a:buNone/>
            </a:pPr>
            <a:r>
              <a:rPr lang="en-US" sz="1500" b="1" dirty="0">
                <a:solidFill>
                  <a:srgbClr val="FFFFFF"/>
                </a:solidFill>
                <a:latin typeface="Roboto" pitchFamily="34" charset="0"/>
                <a:ea typeface="Roboto" pitchFamily="34" charset="-122"/>
                <a:cs typeface="Roboto" pitchFamily="34" charset="-120"/>
              </a:rPr>
              <a:t>Custom Package</a:t>
            </a:r>
            <a:endParaRPr lang="en-US" sz="1500" dirty="0"/>
          </a:p>
        </p:txBody>
      </p:sp>
      <p:sp>
        <p:nvSpPr>
          <p:cNvPr id="32" name="Text 3"/>
          <p:cNvSpPr/>
          <p:nvPr/>
        </p:nvSpPr>
        <p:spPr>
          <a:xfrm>
            <a:off x="800100" y="2552700"/>
            <a:ext cx="3124200" cy="457200"/>
          </a:xfrm>
          <a:prstGeom prst="rect">
            <a:avLst/>
          </a:prstGeom>
          <a:noFill/>
          <a:ln/>
        </p:spPr>
        <p:txBody>
          <a:bodyPr wrap="square" lIns="0" tIns="0" rIns="0" bIns="0" rtlCol="0" anchor="t" vert="horz"/>
          <a:lstStyle/>
          <a:p>
            <a:pPr indent="0" marL="0">
              <a:lnSpc>
                <a:spcPts val="1800"/>
              </a:lnSpc>
              <a:buNone/>
            </a:pPr>
            <a:r>
              <a:rPr lang="en-US" sz="1200" b="1" dirty="0">
                <a:solidFill>
                  <a:srgbClr val="FB923C"/>
                </a:solidFill>
                <a:latin typeface="Roboto" pitchFamily="34" charset="0"/>
                <a:ea typeface="Roboto" pitchFamily="34" charset="-122"/>
                <a:cs typeface="Roboto" pitchFamily="34" charset="-120"/>
              </a:rPr>
              <a:t>robot_arm_system</a:t>
            </a:r>
            <a:pPr indent="0" marL="0">
              <a:lnSpc>
                <a:spcPts val="1800"/>
              </a:lnSpc>
              <a:buNone/>
            </a:pPr>
            <a:r>
              <a:rPr lang="en-US" sz="1200" dirty="0">
                <a:solidFill>
                  <a:srgbClr val="D1D5DB"/>
                </a:solidFill>
                <a:latin typeface="Roboto" pitchFamily="34" charset="0"/>
                <a:ea typeface="Roboto" pitchFamily="34" charset="-122"/>
                <a:cs typeface="Roboto" pitchFamily="34" charset="-120"/>
              </a:rPr>
              <a:t> 專門為本專案量身打造的ROS 2 package</a:t>
            </a:r>
            <a:endParaRPr lang="en-US" sz="1200" dirty="0"/>
          </a:p>
        </p:txBody>
      </p:sp>
      <p:sp>
        <p:nvSpPr>
          <p:cNvPr id="33" name="Text 4"/>
          <p:cNvSpPr/>
          <p:nvPr/>
        </p:nvSpPr>
        <p:spPr>
          <a:xfrm>
            <a:off x="895350" y="3124200"/>
            <a:ext cx="3238500" cy="457200"/>
          </a:xfrm>
          <a:prstGeom prst="rect">
            <a:avLst/>
          </a:prstGeom>
          <a:noFill/>
          <a:ln/>
        </p:spPr>
        <p:txBody>
          <a:bodyPr wrap="square" lIns="0" tIns="0" rIns="0" bIns="0" rtlCol="0" anchor="t" vert="horz"/>
          <a:lstStyle/>
          <a:p>
            <a:pPr algn="l" marL="342900" indent="-342900">
              <a:lnSpc>
                <a:spcPts val="1800"/>
              </a:lnSpc>
              <a:buSzPct val="100000"/>
              <a:buChar char="•"/>
            </a:pPr>
            <a:r>
              <a:rPr lang="en-US" sz="1200" dirty="0">
                <a:solidFill>
                  <a:srgbClr val="D1D5DB"/>
                </a:solidFill>
                <a:latin typeface="Roboto" pitchFamily="34" charset="0"/>
                <a:ea typeface="Roboto" pitchFamily="34" charset="-122"/>
                <a:cs typeface="Roboto" pitchFamily="34" charset="-120"/>
              </a:rPr>
              <a:t>節點 (Nodes): 執行特定功能的獨立程式單元</a:t>
            </a:r>
            <a:endParaRPr lang="en-US" sz="1200" dirty="0"/>
          </a:p>
        </p:txBody>
      </p:sp>
      <p:sp>
        <p:nvSpPr>
          <p:cNvPr id="34" name="Text 5"/>
          <p:cNvSpPr/>
          <p:nvPr/>
        </p:nvSpPr>
        <p:spPr>
          <a:xfrm>
            <a:off x="895350" y="3657600"/>
            <a:ext cx="3238500" cy="457200"/>
          </a:xfrm>
          <a:prstGeom prst="rect">
            <a:avLst/>
          </a:prstGeom>
          <a:noFill/>
          <a:ln/>
        </p:spPr>
        <p:txBody>
          <a:bodyPr wrap="square" lIns="0" tIns="0" rIns="0" bIns="0" rtlCol="0" anchor="t" vert="horz"/>
          <a:lstStyle/>
          <a:p>
            <a:pPr algn="l" marL="342900" indent="-342900">
              <a:lnSpc>
                <a:spcPts val="1800"/>
              </a:lnSpc>
              <a:buSzPct val="100000"/>
              <a:buChar char="•"/>
            </a:pPr>
            <a:r>
              <a:rPr lang="en-US" sz="1200" dirty="0">
                <a:solidFill>
                  <a:srgbClr val="D1D5DB"/>
                </a:solidFill>
                <a:latin typeface="Roboto" pitchFamily="34" charset="0"/>
                <a:ea typeface="Roboto" pitchFamily="34" charset="-122"/>
                <a:cs typeface="Roboto" pitchFamily="34" charset="-120"/>
              </a:rPr>
              <a:t>啟動文件 (Launch Files): 一次性啟動多個節點</a:t>
            </a:r>
            <a:endParaRPr lang="en-US" sz="1200" dirty="0"/>
          </a:p>
        </p:txBody>
      </p:sp>
      <p:sp>
        <p:nvSpPr>
          <p:cNvPr id="35" name="Text 6"/>
          <p:cNvSpPr/>
          <p:nvPr/>
        </p:nvSpPr>
        <p:spPr>
          <a:xfrm>
            <a:off x="895350" y="4191000"/>
            <a:ext cx="3238500" cy="457200"/>
          </a:xfrm>
          <a:prstGeom prst="rect">
            <a:avLst/>
          </a:prstGeom>
          <a:noFill/>
          <a:ln/>
        </p:spPr>
        <p:txBody>
          <a:bodyPr wrap="square" lIns="0" tIns="0" rIns="0" bIns="0" rtlCol="0" anchor="t" vert="horz"/>
          <a:lstStyle/>
          <a:p>
            <a:pPr algn="l" marL="342900" indent="-342900">
              <a:lnSpc>
                <a:spcPts val="1800"/>
              </a:lnSpc>
              <a:buSzPct val="100000"/>
              <a:buChar char="•"/>
            </a:pPr>
            <a:r>
              <a:rPr lang="en-US" sz="1200" dirty="0">
                <a:solidFill>
                  <a:srgbClr val="D1D5DB"/>
                </a:solidFill>
                <a:latin typeface="Roboto" pitchFamily="34" charset="0"/>
                <a:ea typeface="Roboto" pitchFamily="34" charset="-122"/>
                <a:cs typeface="Roboto" pitchFamily="34" charset="-120"/>
              </a:rPr>
              <a:t>設定檔 (Configuration Files): 定義機器人參數</a:t>
            </a:r>
            <a:endParaRPr lang="en-US" sz="1200" dirty="0"/>
          </a:p>
        </p:txBody>
      </p:sp>
      <p:sp>
        <p:nvSpPr>
          <p:cNvPr id="36" name="Text 7"/>
          <p:cNvSpPr/>
          <p:nvPr/>
        </p:nvSpPr>
        <p:spPr>
          <a:xfrm>
            <a:off x="895350" y="4724400"/>
            <a:ext cx="3238500" cy="457200"/>
          </a:xfrm>
          <a:prstGeom prst="rect">
            <a:avLst/>
          </a:prstGeom>
          <a:noFill/>
          <a:ln/>
        </p:spPr>
        <p:txBody>
          <a:bodyPr wrap="square" lIns="0" tIns="0" rIns="0" bIns="0" rtlCol="0" anchor="t" vert="horz"/>
          <a:lstStyle/>
          <a:p>
            <a:pPr algn="l" marL="342900" indent="-342900">
              <a:lnSpc>
                <a:spcPts val="1800"/>
              </a:lnSpc>
              <a:buSzPct val="100000"/>
              <a:buChar char="•"/>
            </a:pPr>
            <a:r>
              <a:rPr lang="en-US" sz="1200" dirty="0">
                <a:solidFill>
                  <a:srgbClr val="D1D5DB"/>
                </a:solidFill>
                <a:latin typeface="Roboto" pitchFamily="34" charset="0"/>
                <a:ea typeface="Roboto" pitchFamily="34" charset="-122"/>
                <a:cs typeface="Roboto" pitchFamily="34" charset="-120"/>
              </a:rPr>
              <a:t>自定義訊息 (Custom Messages): 特定數據傳輸類型</a:t>
            </a:r>
            <a:endParaRPr lang="en-US" sz="1200" dirty="0"/>
          </a:p>
        </p:txBody>
      </p:sp>
      <p:sp>
        <p:nvSpPr>
          <p:cNvPr id="37" name="Text 8"/>
          <p:cNvSpPr/>
          <p:nvPr/>
        </p:nvSpPr>
        <p:spPr>
          <a:xfrm>
            <a:off x="5143500" y="2038350"/>
            <a:ext cx="1177290" cy="266700"/>
          </a:xfrm>
          <a:prstGeom prst="rect">
            <a:avLst/>
          </a:prstGeom>
          <a:noFill/>
          <a:ln/>
        </p:spPr>
        <p:txBody>
          <a:bodyPr wrap="square" lIns="0" tIns="0" rIns="0" bIns="0" rtlCol="0" anchor="t" vert="horz"/>
          <a:lstStyle/>
          <a:p>
            <a:pPr indent="0" marL="0">
              <a:lnSpc>
                <a:spcPts val="2100"/>
              </a:lnSpc>
              <a:buNone/>
            </a:pPr>
            <a:r>
              <a:rPr lang="en-US" sz="1500" b="1" dirty="0">
                <a:solidFill>
                  <a:srgbClr val="FFFFFF"/>
                </a:solidFill>
                <a:latin typeface="Roboto" pitchFamily="34" charset="0"/>
                <a:ea typeface="Roboto" pitchFamily="34" charset="-122"/>
                <a:cs typeface="Roboto" pitchFamily="34" charset="-120"/>
              </a:rPr>
              <a:t>Core Topics</a:t>
            </a:r>
            <a:endParaRPr lang="en-US" sz="1500" dirty="0"/>
          </a:p>
        </p:txBody>
      </p:sp>
      <p:sp>
        <p:nvSpPr>
          <p:cNvPr id="38" name="Text 9"/>
          <p:cNvSpPr/>
          <p:nvPr/>
        </p:nvSpPr>
        <p:spPr>
          <a:xfrm>
            <a:off x="4533900" y="2552700"/>
            <a:ext cx="3124200" cy="457200"/>
          </a:xfrm>
          <a:prstGeom prst="rect">
            <a:avLst/>
          </a:prstGeom>
          <a:noFill/>
          <a:ln/>
        </p:spPr>
        <p:txBody>
          <a:bodyPr wrap="square" lIns="0" tIns="0" rIns="0" bIns="0" rtlCol="0" anchor="t" vert="horz"/>
          <a:lstStyle/>
          <a:p>
            <a:pPr indent="0" marL="0">
              <a:lnSpc>
                <a:spcPts val="1800"/>
              </a:lnSpc>
              <a:buNone/>
            </a:pPr>
            <a:r>
              <a:rPr lang="en-US" sz="1200" dirty="0">
                <a:solidFill>
                  <a:srgbClr val="D1D5DB"/>
                </a:solidFill>
                <a:latin typeface="Roboto" pitchFamily="34" charset="0"/>
                <a:ea typeface="Roboto" pitchFamily="34" charset="-122"/>
                <a:cs typeface="Roboto" pitchFamily="34" charset="-120"/>
              </a:rPr>
              <a:t>ROS 2 透過「話題 (Topics)」實現節點間的非同步通訊</a:t>
            </a:r>
            <a:endParaRPr lang="en-US" sz="1200" dirty="0"/>
          </a:p>
        </p:txBody>
      </p:sp>
      <p:sp>
        <p:nvSpPr>
          <p:cNvPr id="39" name="Text 10"/>
          <p:cNvSpPr/>
          <p:nvPr/>
        </p:nvSpPr>
        <p:spPr>
          <a:xfrm>
            <a:off x="4648200" y="3238500"/>
            <a:ext cx="2895600" cy="228600"/>
          </a:xfrm>
          <a:prstGeom prst="rect">
            <a:avLst/>
          </a:prstGeom>
          <a:noFill/>
          <a:ln/>
        </p:spPr>
        <p:txBody>
          <a:bodyPr wrap="square" lIns="0" tIns="0" rIns="0" bIns="0" rtlCol="0" anchor="t" vert="horz"/>
          <a:lstStyle/>
          <a:p>
            <a:pPr indent="0" marL="0">
              <a:lnSpc>
                <a:spcPts val="1800"/>
              </a:lnSpc>
              <a:buNone/>
            </a:pPr>
            <a:r>
              <a:rPr lang="en-US" sz="1200" b="1" dirty="0">
                <a:solidFill>
                  <a:srgbClr val="FB923C"/>
                </a:solidFill>
                <a:latin typeface="Roboto" pitchFamily="34" charset="0"/>
                <a:ea typeface="Roboto" pitchFamily="34" charset="-122"/>
                <a:cs typeface="Roboto" pitchFamily="34" charset="-120"/>
              </a:rPr>
              <a:t>/joint_states</a:t>
            </a:r>
            <a:endParaRPr lang="en-US" sz="1200" dirty="0"/>
          </a:p>
        </p:txBody>
      </p:sp>
      <p:sp>
        <p:nvSpPr>
          <p:cNvPr id="40" name="Text 11"/>
          <p:cNvSpPr/>
          <p:nvPr/>
        </p:nvSpPr>
        <p:spPr>
          <a:xfrm>
            <a:off x="4838700" y="3505200"/>
            <a:ext cx="3474720" cy="190500"/>
          </a:xfrm>
          <a:prstGeom prst="rect">
            <a:avLst/>
          </a:prstGeom>
          <a:noFill/>
          <a:ln/>
        </p:spPr>
        <p:txBody>
          <a:bodyPr wrap="square" lIns="0" tIns="0" rIns="0" bIns="0" rtlCol="0" anchor="t" vert="horz"/>
          <a:lstStyle/>
          <a:p>
            <a:pPr indent="0" marL="0">
              <a:lnSpc>
                <a:spcPts val="1500"/>
              </a:lnSpc>
              <a:buNone/>
            </a:pPr>
            <a:r>
              <a:rPr lang="en-US" sz="1050" dirty="0">
                <a:solidFill>
                  <a:srgbClr val="D1D5DB"/>
                </a:solidFill>
                <a:latin typeface="Roboto" pitchFamily="34" charset="0"/>
                <a:ea typeface="Roboto" pitchFamily="34" charset="-122"/>
                <a:cs typeface="Roboto" pitchFamily="34" charset="-120"/>
              </a:rPr>
              <a:t>sensor_msgs/JointState</a:t>
            </a:r>
            <a:endParaRPr lang="en-US" sz="1050" dirty="0"/>
          </a:p>
        </p:txBody>
      </p:sp>
      <p:sp>
        <p:nvSpPr>
          <p:cNvPr id="41" name="Text 12"/>
          <p:cNvSpPr/>
          <p:nvPr/>
        </p:nvSpPr>
        <p:spPr>
          <a:xfrm>
            <a:off x="4648200" y="3695700"/>
            <a:ext cx="3474720" cy="190500"/>
          </a:xfrm>
          <a:prstGeom prst="rect">
            <a:avLst/>
          </a:prstGeom>
          <a:noFill/>
          <a:ln/>
        </p:spPr>
        <p:txBody>
          <a:bodyPr wrap="square" lIns="0" tIns="0" rIns="0" bIns="0" rtlCol="0" anchor="t" vert="horz"/>
          <a:lstStyle/>
          <a:p>
            <a:pPr indent="0" marL="0">
              <a:lnSpc>
                <a:spcPts val="1500"/>
              </a:lnSpc>
              <a:buNone/>
            </a:pPr>
            <a:r>
              <a:rPr lang="en-US" sz="1050" dirty="0">
                <a:solidFill>
                  <a:srgbClr val="9CA3AF"/>
                </a:solidFill>
                <a:latin typeface="Roboto" pitchFamily="34" charset="0"/>
                <a:ea typeface="Roboto" pitchFamily="34" charset="-122"/>
                <a:cs typeface="Roboto" pitchFamily="34" charset="-120"/>
              </a:rPr>
              <a:t>發布者: EV3端 | 提供即時關節狀態</a:t>
            </a:r>
            <a:endParaRPr lang="en-US" sz="1050" dirty="0"/>
          </a:p>
        </p:txBody>
      </p:sp>
      <p:sp>
        <p:nvSpPr>
          <p:cNvPr id="42" name="Text 13"/>
          <p:cNvSpPr/>
          <p:nvPr/>
        </p:nvSpPr>
        <p:spPr>
          <a:xfrm>
            <a:off x="4648200" y="4267200"/>
            <a:ext cx="2895600" cy="228600"/>
          </a:xfrm>
          <a:prstGeom prst="rect">
            <a:avLst/>
          </a:prstGeom>
          <a:noFill/>
          <a:ln/>
        </p:spPr>
        <p:txBody>
          <a:bodyPr wrap="square" lIns="0" tIns="0" rIns="0" bIns="0" rtlCol="0" anchor="t" vert="horz"/>
          <a:lstStyle/>
          <a:p>
            <a:pPr indent="0" marL="0">
              <a:lnSpc>
                <a:spcPts val="1800"/>
              </a:lnSpc>
              <a:buNone/>
            </a:pPr>
            <a:r>
              <a:rPr lang="en-US" sz="1200" b="1" dirty="0">
                <a:solidFill>
                  <a:srgbClr val="FB923C"/>
                </a:solidFill>
                <a:latin typeface="Roboto" pitchFamily="34" charset="0"/>
                <a:ea typeface="Roboto" pitchFamily="34" charset="-122"/>
                <a:cs typeface="Roboto" pitchFamily="34" charset="-120"/>
              </a:rPr>
              <a:t>/motor_cmd_in</a:t>
            </a:r>
            <a:endParaRPr lang="en-US" sz="1200" dirty="0"/>
          </a:p>
        </p:txBody>
      </p:sp>
      <p:sp>
        <p:nvSpPr>
          <p:cNvPr id="43" name="Text 14"/>
          <p:cNvSpPr/>
          <p:nvPr/>
        </p:nvSpPr>
        <p:spPr>
          <a:xfrm>
            <a:off x="4838700" y="4533900"/>
            <a:ext cx="3474720" cy="190500"/>
          </a:xfrm>
          <a:prstGeom prst="rect">
            <a:avLst/>
          </a:prstGeom>
          <a:noFill/>
          <a:ln/>
        </p:spPr>
        <p:txBody>
          <a:bodyPr wrap="square" lIns="0" tIns="0" rIns="0" bIns="0" rtlCol="0" anchor="t" vert="horz"/>
          <a:lstStyle/>
          <a:p>
            <a:pPr indent="0" marL="0">
              <a:lnSpc>
                <a:spcPts val="1500"/>
              </a:lnSpc>
              <a:buNone/>
            </a:pPr>
            <a:r>
              <a:rPr lang="en-US" sz="1050" dirty="0">
                <a:solidFill>
                  <a:srgbClr val="D1D5DB"/>
                </a:solidFill>
                <a:latin typeface="Roboto" pitchFamily="34" charset="0"/>
                <a:ea typeface="Roboto" pitchFamily="34" charset="-122"/>
                <a:cs typeface="Roboto" pitchFamily="34" charset="-120"/>
              </a:rPr>
              <a:t>custom_msgs/MotorCommand</a:t>
            </a:r>
            <a:endParaRPr lang="en-US" sz="1050" dirty="0"/>
          </a:p>
        </p:txBody>
      </p:sp>
      <p:sp>
        <p:nvSpPr>
          <p:cNvPr id="44" name="Text 15"/>
          <p:cNvSpPr/>
          <p:nvPr/>
        </p:nvSpPr>
        <p:spPr>
          <a:xfrm>
            <a:off x="4648200" y="4724400"/>
            <a:ext cx="3474720" cy="190500"/>
          </a:xfrm>
          <a:prstGeom prst="rect">
            <a:avLst/>
          </a:prstGeom>
          <a:noFill/>
          <a:ln/>
        </p:spPr>
        <p:txBody>
          <a:bodyPr wrap="square" lIns="0" tIns="0" rIns="0" bIns="0" rtlCol="0" anchor="t" vert="horz"/>
          <a:lstStyle/>
          <a:p>
            <a:pPr indent="0" marL="0">
              <a:lnSpc>
                <a:spcPts val="1500"/>
              </a:lnSpc>
              <a:buNone/>
            </a:pPr>
            <a:r>
              <a:rPr lang="en-US" sz="1050" dirty="0">
                <a:solidFill>
                  <a:srgbClr val="9CA3AF"/>
                </a:solidFill>
                <a:latin typeface="Roboto" pitchFamily="34" charset="0"/>
                <a:ea typeface="Roboto" pitchFamily="34" charset="-122"/>
                <a:cs typeface="Roboto" pitchFamily="34" charset="-120"/>
              </a:rPr>
              <a:t>發布者: PC端 | 接收馬達目標指令</a:t>
            </a:r>
            <a:endParaRPr lang="en-US" sz="1050" dirty="0"/>
          </a:p>
        </p:txBody>
      </p:sp>
      <p:sp>
        <p:nvSpPr>
          <p:cNvPr id="45" name="Text 16"/>
          <p:cNvSpPr/>
          <p:nvPr/>
        </p:nvSpPr>
        <p:spPr>
          <a:xfrm>
            <a:off x="8877300" y="2038350"/>
            <a:ext cx="1165860" cy="266700"/>
          </a:xfrm>
          <a:prstGeom prst="rect">
            <a:avLst/>
          </a:prstGeom>
          <a:noFill/>
          <a:ln/>
        </p:spPr>
        <p:txBody>
          <a:bodyPr wrap="square" lIns="0" tIns="0" rIns="0" bIns="0" rtlCol="0" anchor="t" vert="horz"/>
          <a:lstStyle/>
          <a:p>
            <a:pPr indent="0" marL="0">
              <a:lnSpc>
                <a:spcPts val="2100"/>
              </a:lnSpc>
              <a:buNone/>
            </a:pPr>
            <a:r>
              <a:rPr lang="en-US" sz="1500" b="1" dirty="0">
                <a:solidFill>
                  <a:srgbClr val="FFFFFF"/>
                </a:solidFill>
                <a:latin typeface="Roboto" pitchFamily="34" charset="0"/>
                <a:ea typeface="Roboto" pitchFamily="34" charset="-122"/>
                <a:cs typeface="Roboto" pitchFamily="34" charset="-120"/>
              </a:rPr>
              <a:t>Node Roles</a:t>
            </a:r>
            <a:endParaRPr lang="en-US" sz="1500" dirty="0"/>
          </a:p>
        </p:txBody>
      </p:sp>
      <p:sp>
        <p:nvSpPr>
          <p:cNvPr id="46" name="Text 17"/>
          <p:cNvSpPr/>
          <p:nvPr/>
        </p:nvSpPr>
        <p:spPr>
          <a:xfrm>
            <a:off x="8267700" y="2552700"/>
            <a:ext cx="3124200" cy="457200"/>
          </a:xfrm>
          <a:prstGeom prst="rect">
            <a:avLst/>
          </a:prstGeom>
          <a:noFill/>
          <a:ln/>
        </p:spPr>
        <p:txBody>
          <a:bodyPr wrap="square" lIns="0" tIns="0" rIns="0" bIns="0" rtlCol="0" anchor="t" vert="horz"/>
          <a:lstStyle/>
          <a:p>
            <a:pPr indent="0" marL="0">
              <a:lnSpc>
                <a:spcPts val="1800"/>
              </a:lnSpc>
              <a:buNone/>
            </a:pPr>
            <a:r>
              <a:rPr lang="en-US" sz="1200" dirty="0">
                <a:solidFill>
                  <a:srgbClr val="D1D5DB"/>
                </a:solidFill>
                <a:latin typeface="Roboto" pitchFamily="34" charset="0"/>
                <a:ea typeface="Roboto" pitchFamily="34" charset="-122"/>
                <a:cs typeface="Roboto" pitchFamily="34" charset="-120"/>
              </a:rPr>
              <a:t>在ROS 2環境中，不同的節點承擔著特定的功能</a:t>
            </a:r>
            <a:endParaRPr lang="en-US" sz="1200" dirty="0"/>
          </a:p>
        </p:txBody>
      </p:sp>
      <p:sp>
        <p:nvSpPr>
          <p:cNvPr id="47" name="Text 18"/>
          <p:cNvSpPr/>
          <p:nvPr/>
        </p:nvSpPr>
        <p:spPr>
          <a:xfrm>
            <a:off x="8382000" y="3238500"/>
            <a:ext cx="2895600" cy="228600"/>
          </a:xfrm>
          <a:prstGeom prst="rect">
            <a:avLst/>
          </a:prstGeom>
          <a:noFill/>
          <a:ln/>
        </p:spPr>
        <p:txBody>
          <a:bodyPr wrap="square" lIns="0" tIns="0" rIns="0" bIns="0" rtlCol="0" anchor="t" vert="horz"/>
          <a:lstStyle/>
          <a:p>
            <a:pPr indent="0" marL="0">
              <a:lnSpc>
                <a:spcPts val="1800"/>
              </a:lnSpc>
              <a:buNone/>
            </a:pPr>
            <a:r>
              <a:rPr lang="en-US" sz="1200" b="1" dirty="0">
                <a:solidFill>
                  <a:srgbClr val="FB923C"/>
                </a:solidFill>
                <a:latin typeface="Roboto" pitchFamily="34" charset="0"/>
                <a:ea typeface="Roboto" pitchFamily="34" charset="-122"/>
                <a:cs typeface="Roboto" pitchFamily="34" charset="-120"/>
              </a:rPr>
              <a:t>ik_solver_node</a:t>
            </a:r>
            <a:endParaRPr lang="en-US" sz="1200" dirty="0"/>
          </a:p>
        </p:txBody>
      </p:sp>
      <p:sp>
        <p:nvSpPr>
          <p:cNvPr id="48" name="Text 19"/>
          <p:cNvSpPr/>
          <p:nvPr/>
        </p:nvSpPr>
        <p:spPr>
          <a:xfrm>
            <a:off x="8382000" y="3505200"/>
            <a:ext cx="3474720" cy="190500"/>
          </a:xfrm>
          <a:prstGeom prst="rect">
            <a:avLst/>
          </a:prstGeom>
          <a:noFill/>
          <a:ln/>
        </p:spPr>
        <p:txBody>
          <a:bodyPr wrap="square" lIns="0" tIns="0" rIns="0" bIns="0" rtlCol="0" anchor="t" vert="horz"/>
          <a:lstStyle/>
          <a:p>
            <a:pPr indent="0" marL="0">
              <a:lnSpc>
                <a:spcPts val="1500"/>
              </a:lnSpc>
              <a:buNone/>
            </a:pPr>
            <a:r>
              <a:rPr lang="en-US" sz="1050" dirty="0">
                <a:solidFill>
                  <a:srgbClr val="D1D5DB"/>
                </a:solidFill>
                <a:latin typeface="Roboto" pitchFamily="34" charset="0"/>
                <a:ea typeface="Roboto" pitchFamily="34" charset="-122"/>
                <a:cs typeface="Roboto" pitchFamily="34" charset="-120"/>
              </a:rPr>
              <a:t>訂閱目標位姿指令，計算關節角度</a:t>
            </a:r>
            <a:endParaRPr lang="en-US" sz="1050" dirty="0"/>
          </a:p>
        </p:txBody>
      </p:sp>
      <p:sp>
        <p:nvSpPr>
          <p:cNvPr id="49" name="Text 20"/>
          <p:cNvSpPr/>
          <p:nvPr/>
        </p:nvSpPr>
        <p:spPr>
          <a:xfrm>
            <a:off x="8382000" y="3695700"/>
            <a:ext cx="3474720" cy="190500"/>
          </a:xfrm>
          <a:prstGeom prst="rect">
            <a:avLst/>
          </a:prstGeom>
          <a:noFill/>
          <a:ln/>
        </p:spPr>
        <p:txBody>
          <a:bodyPr wrap="square" lIns="0" tIns="0" rIns="0" bIns="0" rtlCol="0" anchor="t" vert="horz"/>
          <a:lstStyle/>
          <a:p>
            <a:pPr indent="0" marL="0">
              <a:lnSpc>
                <a:spcPts val="1500"/>
              </a:lnSpc>
              <a:buNone/>
            </a:pPr>
            <a:r>
              <a:rPr lang="en-US" sz="1050" dirty="0">
                <a:solidFill>
                  <a:srgbClr val="9CA3AF"/>
                </a:solidFill>
                <a:latin typeface="Roboto" pitchFamily="34" charset="0"/>
                <a:ea typeface="Roboto" pitchFamily="34" charset="-122"/>
                <a:cs typeface="Roboto" pitchFamily="34" charset="-120"/>
              </a:rPr>
              <a:t>處理: 逆向運動學計算 → 發布到/motor_cmd_in</a:t>
            </a:r>
            <a:endParaRPr lang="en-US" sz="1050" dirty="0"/>
          </a:p>
        </p:txBody>
      </p:sp>
      <p:sp>
        <p:nvSpPr>
          <p:cNvPr id="50" name="Text 21"/>
          <p:cNvSpPr/>
          <p:nvPr/>
        </p:nvSpPr>
        <p:spPr>
          <a:xfrm>
            <a:off x="8382000" y="4267200"/>
            <a:ext cx="2895600" cy="228600"/>
          </a:xfrm>
          <a:prstGeom prst="rect">
            <a:avLst/>
          </a:prstGeom>
          <a:noFill/>
          <a:ln/>
        </p:spPr>
        <p:txBody>
          <a:bodyPr wrap="square" lIns="0" tIns="0" rIns="0" bIns="0" rtlCol="0" anchor="t" vert="horz"/>
          <a:lstStyle/>
          <a:p>
            <a:pPr indent="0" marL="0">
              <a:lnSpc>
                <a:spcPts val="1800"/>
              </a:lnSpc>
              <a:buNone/>
            </a:pPr>
            <a:r>
              <a:rPr lang="en-US" sz="1200" b="1" dirty="0">
                <a:solidFill>
                  <a:srgbClr val="FB923C"/>
                </a:solidFill>
                <a:latin typeface="Roboto" pitchFamily="34" charset="0"/>
                <a:ea typeface="Roboto" pitchFamily="34" charset="-122"/>
                <a:cs typeface="Roboto" pitchFamily="34" charset="-120"/>
              </a:rPr>
              <a:t>bridge_node</a:t>
            </a:r>
            <a:endParaRPr lang="en-US" sz="1200" dirty="0"/>
          </a:p>
        </p:txBody>
      </p:sp>
      <p:sp>
        <p:nvSpPr>
          <p:cNvPr id="51" name="Text 22"/>
          <p:cNvSpPr/>
          <p:nvPr/>
        </p:nvSpPr>
        <p:spPr>
          <a:xfrm>
            <a:off x="8382000" y="4533900"/>
            <a:ext cx="3474720" cy="190500"/>
          </a:xfrm>
          <a:prstGeom prst="rect">
            <a:avLst/>
          </a:prstGeom>
          <a:noFill/>
          <a:ln/>
        </p:spPr>
        <p:txBody>
          <a:bodyPr wrap="square" lIns="0" tIns="0" rIns="0" bIns="0" rtlCol="0" anchor="t" vert="horz"/>
          <a:lstStyle/>
          <a:p>
            <a:pPr indent="0" marL="0">
              <a:lnSpc>
                <a:spcPts val="1500"/>
              </a:lnSpc>
              <a:buNone/>
            </a:pPr>
            <a:r>
              <a:rPr lang="en-US" sz="1050" dirty="0">
                <a:solidFill>
                  <a:srgbClr val="D1D5DB"/>
                </a:solidFill>
                <a:latin typeface="Roboto" pitchFamily="34" charset="0"/>
                <a:ea typeface="Roboto" pitchFamily="34" charset="-122"/>
                <a:cs typeface="Roboto" pitchFamily="34" charset="-120"/>
              </a:rPr>
              <a:t>ROS 2與MQTT Broker之間的通訊橋樑</a:t>
            </a:r>
            <a:endParaRPr lang="en-US" sz="1050" dirty="0"/>
          </a:p>
        </p:txBody>
      </p:sp>
      <p:sp>
        <p:nvSpPr>
          <p:cNvPr id="52" name="Text 23"/>
          <p:cNvSpPr/>
          <p:nvPr/>
        </p:nvSpPr>
        <p:spPr>
          <a:xfrm>
            <a:off x="8382000" y="4724400"/>
            <a:ext cx="3474720" cy="190500"/>
          </a:xfrm>
          <a:prstGeom prst="rect">
            <a:avLst/>
          </a:prstGeom>
          <a:noFill/>
          <a:ln/>
        </p:spPr>
        <p:txBody>
          <a:bodyPr wrap="square" lIns="0" tIns="0" rIns="0" bIns="0" rtlCol="0" anchor="t" vert="horz"/>
          <a:lstStyle/>
          <a:p>
            <a:pPr indent="0" marL="0">
              <a:lnSpc>
                <a:spcPts val="1500"/>
              </a:lnSpc>
              <a:buNone/>
            </a:pPr>
            <a:r>
              <a:rPr lang="en-US" sz="1050" dirty="0">
                <a:solidFill>
                  <a:srgbClr val="9CA3AF"/>
                </a:solidFill>
                <a:latin typeface="Roboto" pitchFamily="34" charset="0"/>
                <a:ea typeface="Roboto" pitchFamily="34" charset="-122"/>
                <a:cs typeface="Roboto" pitchFamily="34" charset="-120"/>
              </a:rPr>
              <a:t>處理: 轉換ROS 2與MQTT訊息格式</a:t>
            </a:r>
            <a:endParaRPr lang="en-US" sz="1050" dirty="0"/>
          </a:p>
        </p:txBody>
      </p:sp>
      <p:sp>
        <p:nvSpPr>
          <p:cNvPr id="53" name="Text 24"/>
          <p:cNvSpPr/>
          <p:nvPr/>
        </p:nvSpPr>
        <p:spPr>
          <a:xfrm>
            <a:off x="1804988" y="5457825"/>
            <a:ext cx="1062990" cy="266700"/>
          </a:xfrm>
          <a:prstGeom prst="rect">
            <a:avLst/>
          </a:prstGeom>
          <a:noFill/>
          <a:ln/>
        </p:spPr>
        <p:txBody>
          <a:bodyPr wrap="square" lIns="0" tIns="0" rIns="0" bIns="0" rtlCol="0" anchor="t" vert="horz"/>
          <a:lstStyle/>
          <a:p>
            <a:pPr indent="0" marL="0">
              <a:lnSpc>
                <a:spcPts val="1500"/>
              </a:lnSpc>
              <a:buNone/>
            </a:pPr>
            <a:r>
              <a:rPr lang="en-US" sz="1050" dirty="0">
                <a:solidFill>
                  <a:srgbClr val="FFFFFF"/>
                </a:solidFill>
                <a:latin typeface="Roboto" pitchFamily="34" charset="0"/>
                <a:ea typeface="Roboto" pitchFamily="34" charset="-122"/>
                <a:cs typeface="Roboto" pitchFamily="34" charset="-120"/>
              </a:rPr>
              <a:t>PC/Laptop</a:t>
            </a:r>
            <a:endParaRPr lang="en-US" sz="1050" dirty="0"/>
          </a:p>
        </p:txBody>
      </p:sp>
      <p:sp>
        <p:nvSpPr>
          <p:cNvPr id="54" name="Text 25"/>
          <p:cNvSpPr/>
          <p:nvPr/>
        </p:nvSpPr>
        <p:spPr>
          <a:xfrm>
            <a:off x="3714750" y="5457825"/>
            <a:ext cx="1348740" cy="266700"/>
          </a:xfrm>
          <a:prstGeom prst="rect">
            <a:avLst/>
          </a:prstGeom>
          <a:noFill/>
          <a:ln/>
        </p:spPr>
        <p:txBody>
          <a:bodyPr wrap="square" lIns="0" tIns="0" rIns="0" bIns="0" rtlCol="0" anchor="t" vert="horz"/>
          <a:lstStyle/>
          <a:p>
            <a:pPr indent="0" marL="0">
              <a:lnSpc>
                <a:spcPts val="1500"/>
              </a:lnSpc>
              <a:buNone/>
            </a:pPr>
            <a:r>
              <a:rPr lang="en-US" sz="1050" dirty="0">
                <a:solidFill>
                  <a:srgbClr val="FDBA74"/>
                </a:solidFill>
                <a:latin typeface="Roboto" pitchFamily="34" charset="0"/>
                <a:ea typeface="Roboto" pitchFamily="34" charset="-122"/>
                <a:cs typeface="Roboto" pitchFamily="34" charset="-120"/>
              </a:rPr>
              <a:t>ROS 2 Network</a:t>
            </a:r>
            <a:endParaRPr lang="en-US" sz="1050" dirty="0"/>
          </a:p>
        </p:txBody>
      </p:sp>
      <p:sp>
        <p:nvSpPr>
          <p:cNvPr id="55" name="Text 26"/>
          <p:cNvSpPr/>
          <p:nvPr/>
        </p:nvSpPr>
        <p:spPr>
          <a:xfrm>
            <a:off x="5800725" y="5457825"/>
            <a:ext cx="1211580" cy="266700"/>
          </a:xfrm>
          <a:prstGeom prst="rect">
            <a:avLst/>
          </a:prstGeom>
          <a:noFill/>
          <a:ln/>
        </p:spPr>
        <p:txBody>
          <a:bodyPr wrap="square" lIns="0" tIns="0" rIns="0" bIns="0" rtlCol="0" anchor="t" vert="horz"/>
          <a:lstStyle/>
          <a:p>
            <a:pPr indent="0" marL="0">
              <a:lnSpc>
                <a:spcPts val="1500"/>
              </a:lnSpc>
              <a:buNone/>
            </a:pPr>
            <a:r>
              <a:rPr lang="en-US" sz="1050" dirty="0">
                <a:solidFill>
                  <a:srgbClr val="FFFFFF"/>
                </a:solidFill>
                <a:latin typeface="Roboto" pitchFamily="34" charset="0"/>
                <a:ea typeface="Roboto" pitchFamily="34" charset="-122"/>
                <a:cs typeface="Roboto" pitchFamily="34" charset="-120"/>
              </a:rPr>
              <a:t>MQTT Broker</a:t>
            </a:r>
            <a:endParaRPr lang="en-US" sz="1050" dirty="0"/>
          </a:p>
        </p:txBody>
      </p:sp>
      <p:sp>
        <p:nvSpPr>
          <p:cNvPr id="56" name="Text 27"/>
          <p:cNvSpPr/>
          <p:nvPr/>
        </p:nvSpPr>
        <p:spPr>
          <a:xfrm>
            <a:off x="7948613" y="5457825"/>
            <a:ext cx="948690" cy="266700"/>
          </a:xfrm>
          <a:prstGeom prst="rect">
            <a:avLst/>
          </a:prstGeom>
          <a:noFill/>
          <a:ln/>
        </p:spPr>
        <p:txBody>
          <a:bodyPr wrap="square" lIns="0" tIns="0" rIns="0" bIns="0" rtlCol="0" anchor="t" vert="horz"/>
          <a:lstStyle/>
          <a:p>
            <a:pPr indent="0" marL="0">
              <a:lnSpc>
                <a:spcPts val="1500"/>
              </a:lnSpc>
              <a:buNone/>
            </a:pPr>
            <a:r>
              <a:rPr lang="en-US" sz="1050" dirty="0">
                <a:solidFill>
                  <a:srgbClr val="FDBA74"/>
                </a:solidFill>
                <a:latin typeface="Roboto" pitchFamily="34" charset="0"/>
                <a:ea typeface="Roboto" pitchFamily="34" charset="-122"/>
                <a:cs typeface="Roboto" pitchFamily="34" charset="-120"/>
              </a:rPr>
              <a:t>EV3 Brick</a:t>
            </a:r>
            <a:endParaRPr lang="en-US" sz="1050" dirty="0"/>
          </a:p>
        </p:txBody>
      </p:sp>
      <p:sp>
        <p:nvSpPr>
          <p:cNvPr id="57" name="Text 28"/>
          <p:cNvSpPr/>
          <p:nvPr/>
        </p:nvSpPr>
        <p:spPr>
          <a:xfrm>
            <a:off x="9891713" y="5457825"/>
            <a:ext cx="1154430" cy="266700"/>
          </a:xfrm>
          <a:prstGeom prst="rect">
            <a:avLst/>
          </a:prstGeom>
          <a:noFill/>
          <a:ln/>
        </p:spPr>
        <p:txBody>
          <a:bodyPr wrap="square" lIns="0" tIns="0" rIns="0" bIns="0" rtlCol="0" anchor="t" vert="horz"/>
          <a:lstStyle/>
          <a:p>
            <a:pPr indent="0" marL="0">
              <a:lnSpc>
                <a:spcPts val="1500"/>
              </a:lnSpc>
              <a:buNone/>
            </a:pPr>
            <a:r>
              <a:rPr lang="en-US" sz="1050" dirty="0">
                <a:solidFill>
                  <a:srgbClr val="FFFFFF"/>
                </a:solidFill>
                <a:latin typeface="Roboto" pitchFamily="34" charset="0"/>
                <a:ea typeface="Roboto" pitchFamily="34" charset="-122"/>
                <a:cs typeface="Roboto" pitchFamily="34" charset="-120"/>
              </a:rPr>
              <a:t>Motor Driver</a:t>
            </a:r>
            <a:endParaRPr lang="en-US" sz="1050" dirty="0"/>
          </a:p>
        </p:txBody>
      </p:sp>
      <p:sp>
        <p:nvSpPr>
          <p:cNvPr id="58" name="Text 29"/>
          <p:cNvSpPr/>
          <p:nvPr/>
        </p:nvSpPr>
        <p:spPr>
          <a:xfrm>
            <a:off x="11391900" y="6438900"/>
            <a:ext cx="502920" cy="190500"/>
          </a:xfrm>
          <a:prstGeom prst="rect">
            <a:avLst/>
          </a:prstGeom>
          <a:noFill/>
          <a:ln/>
        </p:spPr>
        <p:txBody>
          <a:bodyPr wrap="square" lIns="0" tIns="0" rIns="0" bIns="0" rtlCol="0" anchor="t" vert="horz"/>
          <a:lstStyle/>
          <a:p>
            <a:pPr indent="0" marL="0">
              <a:lnSpc>
                <a:spcPts val="1500"/>
              </a:lnSpc>
              <a:buNone/>
            </a:pPr>
            <a:r>
              <a:rPr lang="en-US" sz="1050" dirty="0">
                <a:solidFill>
                  <a:srgbClr val="6B7280"/>
                </a:solidFill>
                <a:latin typeface="Roboto" pitchFamily="34" charset="0"/>
                <a:ea typeface="Roboto" pitchFamily="34" charset="-122"/>
                <a:cs typeface="Roboto" pitchFamily="34" charset="-120"/>
              </a:rPr>
              <a:t>14 / 20</a:t>
            </a:r>
            <a:endParaRPr lang="en-US" sz="105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2192000" cy="6858000"/>
          </a:xfrm>
          <a:prstGeom prst="rect">
            <a:avLst/>
          </a:prstGeom>
        </p:spPr>
      </p:pic>
      <p:pic>
        <p:nvPicPr>
          <p:cNvPr id="3" name="Image 1" descr="preencoded.png">    </p:cNvPr>
          <p:cNvPicPr>
            <a:picLocks noChangeAspect="1"/>
          </p:cNvPicPr>
          <p:nvPr/>
        </p:nvPicPr>
        <p:blipFill>
          <a:blip r:embed="rId2"/>
          <a:stretch>
            <a:fillRect/>
          </a:stretch>
        </p:blipFill>
        <p:spPr>
          <a:xfrm>
            <a:off x="609600" y="838200"/>
            <a:ext cx="914400" cy="38100"/>
          </a:xfrm>
          <a:prstGeom prst="rect">
            <a:avLst/>
          </a:prstGeom>
        </p:spPr>
      </p:pic>
      <p:pic>
        <p:nvPicPr>
          <p:cNvPr id="4" name="Image 2" descr="preencoded.png">    </p:cNvPr>
          <p:cNvPicPr>
            <a:picLocks noChangeAspect="1"/>
          </p:cNvPicPr>
          <p:nvPr/>
        </p:nvPicPr>
        <p:blipFill>
          <a:blip r:embed="rId3"/>
          <a:stretch>
            <a:fillRect/>
          </a:stretch>
        </p:blipFill>
        <p:spPr>
          <a:xfrm>
            <a:off x="609600" y="1752600"/>
            <a:ext cx="4572000" cy="1981200"/>
          </a:xfrm>
          <a:prstGeom prst="rect">
            <a:avLst/>
          </a:prstGeom>
        </p:spPr>
      </p:pic>
      <p:pic>
        <p:nvPicPr>
          <p:cNvPr id="5" name="Image 3" descr="preencoded.png">    </p:cNvPr>
          <p:cNvPicPr>
            <a:picLocks noChangeAspect="1"/>
          </p:cNvPicPr>
          <p:nvPr/>
        </p:nvPicPr>
        <p:blipFill>
          <a:blip r:embed="rId4"/>
          <a:stretch>
            <a:fillRect/>
          </a:stretch>
        </p:blipFill>
        <p:spPr>
          <a:xfrm>
            <a:off x="838200" y="1981200"/>
            <a:ext cx="457200" cy="457200"/>
          </a:xfrm>
          <a:prstGeom prst="rect">
            <a:avLst/>
          </a:prstGeom>
        </p:spPr>
      </p:pic>
      <p:pic>
        <p:nvPicPr>
          <p:cNvPr id="6" name="Image 4" descr="preencoded.png">    </p:cNvPr>
          <p:cNvPicPr>
            <a:picLocks noChangeAspect="1"/>
          </p:cNvPicPr>
          <p:nvPr/>
        </p:nvPicPr>
        <p:blipFill>
          <a:blip r:embed="rId5"/>
          <a:stretch>
            <a:fillRect/>
          </a:stretch>
        </p:blipFill>
        <p:spPr>
          <a:xfrm>
            <a:off x="923925" y="2057400"/>
            <a:ext cx="285750" cy="304800"/>
          </a:xfrm>
          <a:prstGeom prst="rect">
            <a:avLst/>
          </a:prstGeom>
        </p:spPr>
      </p:pic>
      <p:pic>
        <p:nvPicPr>
          <p:cNvPr id="7" name="Image 5" descr="preencoded.png">    </p:cNvPr>
          <p:cNvPicPr>
            <a:picLocks noChangeAspect="1"/>
          </p:cNvPicPr>
          <p:nvPr/>
        </p:nvPicPr>
        <p:blipFill>
          <a:blip r:embed="rId6"/>
          <a:stretch>
            <a:fillRect/>
          </a:stretch>
        </p:blipFill>
        <p:spPr>
          <a:xfrm>
            <a:off x="838200" y="2628900"/>
            <a:ext cx="152400" cy="152400"/>
          </a:xfrm>
          <a:prstGeom prst="rect">
            <a:avLst/>
          </a:prstGeom>
        </p:spPr>
      </p:pic>
      <p:pic>
        <p:nvPicPr>
          <p:cNvPr id="8" name="Image 6" descr="preencoded.png">    </p:cNvPr>
          <p:cNvPicPr>
            <a:picLocks noChangeAspect="1"/>
          </p:cNvPicPr>
          <p:nvPr/>
        </p:nvPicPr>
        <p:blipFill>
          <a:blip r:embed="rId7"/>
          <a:stretch>
            <a:fillRect/>
          </a:stretch>
        </p:blipFill>
        <p:spPr>
          <a:xfrm>
            <a:off x="838200" y="2971800"/>
            <a:ext cx="190500" cy="152400"/>
          </a:xfrm>
          <a:prstGeom prst="rect">
            <a:avLst/>
          </a:prstGeom>
        </p:spPr>
      </p:pic>
      <p:pic>
        <p:nvPicPr>
          <p:cNvPr id="9" name="Image 7" descr="preencoded.png">    </p:cNvPr>
          <p:cNvPicPr>
            <a:picLocks noChangeAspect="1"/>
          </p:cNvPicPr>
          <p:nvPr/>
        </p:nvPicPr>
        <p:blipFill>
          <a:blip r:embed="rId8"/>
          <a:stretch>
            <a:fillRect/>
          </a:stretch>
        </p:blipFill>
        <p:spPr>
          <a:xfrm>
            <a:off x="838200" y="3314700"/>
            <a:ext cx="190500" cy="152400"/>
          </a:xfrm>
          <a:prstGeom prst="rect">
            <a:avLst/>
          </a:prstGeom>
        </p:spPr>
      </p:pic>
      <p:pic>
        <p:nvPicPr>
          <p:cNvPr id="10" name="Image 8" descr="preencoded.png">    </p:cNvPr>
          <p:cNvPicPr>
            <a:picLocks noChangeAspect="1"/>
          </p:cNvPicPr>
          <p:nvPr/>
        </p:nvPicPr>
        <p:blipFill>
          <a:blip r:embed="rId9"/>
          <a:stretch>
            <a:fillRect/>
          </a:stretch>
        </p:blipFill>
        <p:spPr>
          <a:xfrm>
            <a:off x="5638800" y="2743200"/>
            <a:ext cx="914400" cy="19050"/>
          </a:xfrm>
          <a:prstGeom prst="rect">
            <a:avLst/>
          </a:prstGeom>
        </p:spPr>
      </p:pic>
      <p:pic>
        <p:nvPicPr>
          <p:cNvPr id="11" name="Image 9" descr="preencoded.png">    </p:cNvPr>
          <p:cNvPicPr>
            <a:picLocks noChangeAspect="1"/>
          </p:cNvPicPr>
          <p:nvPr/>
        </p:nvPicPr>
        <p:blipFill>
          <a:blip r:embed="rId10"/>
          <a:stretch>
            <a:fillRect/>
          </a:stretch>
        </p:blipFill>
        <p:spPr>
          <a:xfrm>
            <a:off x="5905500" y="2552700"/>
            <a:ext cx="381000" cy="381000"/>
          </a:xfrm>
          <a:prstGeom prst="rect">
            <a:avLst/>
          </a:prstGeom>
        </p:spPr>
      </p:pic>
      <p:pic>
        <p:nvPicPr>
          <p:cNvPr id="12" name="Image 10" descr="preencoded.png">    </p:cNvPr>
          <p:cNvPicPr>
            <a:picLocks noChangeAspect="1"/>
          </p:cNvPicPr>
          <p:nvPr/>
        </p:nvPicPr>
        <p:blipFill>
          <a:blip r:embed="rId11"/>
          <a:stretch>
            <a:fillRect/>
          </a:stretch>
        </p:blipFill>
        <p:spPr>
          <a:xfrm>
            <a:off x="6019800" y="2667000"/>
            <a:ext cx="152400" cy="152400"/>
          </a:xfrm>
          <a:prstGeom prst="rect">
            <a:avLst/>
          </a:prstGeom>
        </p:spPr>
      </p:pic>
      <p:pic>
        <p:nvPicPr>
          <p:cNvPr id="13" name="Image 11" descr="preencoded.png">    </p:cNvPr>
          <p:cNvPicPr>
            <a:picLocks noChangeAspect="1"/>
          </p:cNvPicPr>
          <p:nvPr/>
        </p:nvPicPr>
        <p:blipFill>
          <a:blip r:embed="rId12"/>
          <a:stretch>
            <a:fillRect/>
          </a:stretch>
        </p:blipFill>
        <p:spPr>
          <a:xfrm>
            <a:off x="7010400" y="1752600"/>
            <a:ext cx="4572000" cy="1981200"/>
          </a:xfrm>
          <a:prstGeom prst="rect">
            <a:avLst/>
          </a:prstGeom>
        </p:spPr>
      </p:pic>
      <p:pic>
        <p:nvPicPr>
          <p:cNvPr id="14" name="Image 12" descr="preencoded.png">    </p:cNvPr>
          <p:cNvPicPr>
            <a:picLocks noChangeAspect="1"/>
          </p:cNvPicPr>
          <p:nvPr/>
        </p:nvPicPr>
        <p:blipFill>
          <a:blip r:embed="rId13"/>
          <a:stretch>
            <a:fillRect/>
          </a:stretch>
        </p:blipFill>
        <p:spPr>
          <a:xfrm>
            <a:off x="7239000" y="1981200"/>
            <a:ext cx="457200" cy="457200"/>
          </a:xfrm>
          <a:prstGeom prst="rect">
            <a:avLst/>
          </a:prstGeom>
        </p:spPr>
      </p:pic>
      <p:pic>
        <p:nvPicPr>
          <p:cNvPr id="15" name="Image 13" descr="preencoded.png">    </p:cNvPr>
          <p:cNvPicPr>
            <a:picLocks noChangeAspect="1"/>
          </p:cNvPicPr>
          <p:nvPr/>
        </p:nvPicPr>
        <p:blipFill>
          <a:blip r:embed="rId14"/>
          <a:stretch>
            <a:fillRect/>
          </a:stretch>
        </p:blipFill>
        <p:spPr>
          <a:xfrm>
            <a:off x="7339012" y="2057400"/>
            <a:ext cx="257175" cy="304800"/>
          </a:xfrm>
          <a:prstGeom prst="rect">
            <a:avLst/>
          </a:prstGeom>
        </p:spPr>
      </p:pic>
      <p:pic>
        <p:nvPicPr>
          <p:cNvPr id="16" name="Image 14" descr="preencoded.png">    </p:cNvPr>
          <p:cNvPicPr>
            <a:picLocks noChangeAspect="1"/>
          </p:cNvPicPr>
          <p:nvPr/>
        </p:nvPicPr>
        <p:blipFill>
          <a:blip r:embed="rId15"/>
          <a:stretch>
            <a:fillRect/>
          </a:stretch>
        </p:blipFill>
        <p:spPr>
          <a:xfrm>
            <a:off x="7239000" y="2628900"/>
            <a:ext cx="152400" cy="152400"/>
          </a:xfrm>
          <a:prstGeom prst="rect">
            <a:avLst/>
          </a:prstGeom>
        </p:spPr>
      </p:pic>
      <p:pic>
        <p:nvPicPr>
          <p:cNvPr id="17" name="Image 15" descr="preencoded.png">    </p:cNvPr>
          <p:cNvPicPr>
            <a:picLocks noChangeAspect="1"/>
          </p:cNvPicPr>
          <p:nvPr/>
        </p:nvPicPr>
        <p:blipFill>
          <a:blip r:embed="rId16"/>
          <a:stretch>
            <a:fillRect/>
          </a:stretch>
        </p:blipFill>
        <p:spPr>
          <a:xfrm>
            <a:off x="7239000" y="2971800"/>
            <a:ext cx="171450" cy="152400"/>
          </a:xfrm>
          <a:prstGeom prst="rect">
            <a:avLst/>
          </a:prstGeom>
        </p:spPr>
      </p:pic>
      <p:pic>
        <p:nvPicPr>
          <p:cNvPr id="18" name="Image 16" descr="preencoded.png">    </p:cNvPr>
          <p:cNvPicPr>
            <a:picLocks noChangeAspect="1"/>
          </p:cNvPicPr>
          <p:nvPr/>
        </p:nvPicPr>
        <p:blipFill>
          <a:blip r:embed="rId17"/>
          <a:stretch>
            <a:fillRect/>
          </a:stretch>
        </p:blipFill>
        <p:spPr>
          <a:xfrm>
            <a:off x="7239000" y="3314700"/>
            <a:ext cx="171450" cy="152400"/>
          </a:xfrm>
          <a:prstGeom prst="rect">
            <a:avLst/>
          </a:prstGeom>
        </p:spPr>
      </p:pic>
      <p:pic>
        <p:nvPicPr>
          <p:cNvPr id="19" name="Image 17" descr="preencoded.png">    </p:cNvPr>
          <p:cNvPicPr>
            <a:picLocks noChangeAspect="1"/>
          </p:cNvPicPr>
          <p:nvPr/>
        </p:nvPicPr>
        <p:blipFill>
          <a:blip r:embed="rId18"/>
          <a:stretch>
            <a:fillRect/>
          </a:stretch>
        </p:blipFill>
        <p:spPr>
          <a:xfrm>
            <a:off x="609600" y="4038600"/>
            <a:ext cx="10972800" cy="1181100"/>
          </a:xfrm>
          <a:prstGeom prst="rect">
            <a:avLst/>
          </a:prstGeom>
        </p:spPr>
      </p:pic>
      <p:pic>
        <p:nvPicPr>
          <p:cNvPr id="20" name="Image 18" descr="preencoded.png">    </p:cNvPr>
          <p:cNvPicPr>
            <a:picLocks noChangeAspect="1"/>
          </p:cNvPicPr>
          <p:nvPr/>
        </p:nvPicPr>
        <p:blipFill>
          <a:blip r:embed="rId19"/>
          <a:stretch>
            <a:fillRect/>
          </a:stretch>
        </p:blipFill>
        <p:spPr>
          <a:xfrm>
            <a:off x="800100" y="4267200"/>
            <a:ext cx="219075" cy="190500"/>
          </a:xfrm>
          <a:prstGeom prst="rect">
            <a:avLst/>
          </a:prstGeom>
        </p:spPr>
      </p:pic>
      <p:pic>
        <p:nvPicPr>
          <p:cNvPr id="21" name="Image 19" descr="preencoded.png">    </p:cNvPr>
          <p:cNvPicPr>
            <a:picLocks noChangeAspect="1"/>
          </p:cNvPicPr>
          <p:nvPr/>
        </p:nvPicPr>
        <p:blipFill>
          <a:blip r:embed="rId20"/>
          <a:stretch>
            <a:fillRect/>
          </a:stretch>
        </p:blipFill>
        <p:spPr>
          <a:xfrm>
            <a:off x="609600" y="5448300"/>
            <a:ext cx="3555950" cy="990600"/>
          </a:xfrm>
          <a:prstGeom prst="rect">
            <a:avLst/>
          </a:prstGeom>
        </p:spPr>
      </p:pic>
      <p:pic>
        <p:nvPicPr>
          <p:cNvPr id="22" name="Image 20" descr="preencoded.png">    </p:cNvPr>
          <p:cNvPicPr>
            <a:picLocks noChangeAspect="1"/>
          </p:cNvPicPr>
          <p:nvPr/>
        </p:nvPicPr>
        <p:blipFill>
          <a:blip r:embed="rId21"/>
          <a:stretch>
            <a:fillRect/>
          </a:stretch>
        </p:blipFill>
        <p:spPr>
          <a:xfrm>
            <a:off x="762000" y="5638800"/>
            <a:ext cx="152400" cy="152400"/>
          </a:xfrm>
          <a:prstGeom prst="rect">
            <a:avLst/>
          </a:prstGeom>
        </p:spPr>
      </p:pic>
      <p:pic>
        <p:nvPicPr>
          <p:cNvPr id="23" name="Image 21" descr="preencoded.png">    </p:cNvPr>
          <p:cNvPicPr>
            <a:picLocks noChangeAspect="1"/>
          </p:cNvPicPr>
          <p:nvPr/>
        </p:nvPicPr>
        <p:blipFill>
          <a:blip r:embed="rId22"/>
          <a:stretch>
            <a:fillRect/>
          </a:stretch>
        </p:blipFill>
        <p:spPr>
          <a:xfrm>
            <a:off x="4317950" y="5448300"/>
            <a:ext cx="3555950" cy="990600"/>
          </a:xfrm>
          <a:prstGeom prst="rect">
            <a:avLst/>
          </a:prstGeom>
        </p:spPr>
      </p:pic>
      <p:pic>
        <p:nvPicPr>
          <p:cNvPr id="24" name="Image 22" descr="preencoded.png">    </p:cNvPr>
          <p:cNvPicPr>
            <a:picLocks noChangeAspect="1"/>
          </p:cNvPicPr>
          <p:nvPr/>
        </p:nvPicPr>
        <p:blipFill>
          <a:blip r:embed="rId23"/>
          <a:stretch>
            <a:fillRect/>
          </a:stretch>
        </p:blipFill>
        <p:spPr>
          <a:xfrm>
            <a:off x="4470350" y="5638800"/>
            <a:ext cx="133350" cy="152400"/>
          </a:xfrm>
          <a:prstGeom prst="rect">
            <a:avLst/>
          </a:prstGeom>
        </p:spPr>
      </p:pic>
      <p:pic>
        <p:nvPicPr>
          <p:cNvPr id="25" name="Image 23" descr="preencoded.png">    </p:cNvPr>
          <p:cNvPicPr>
            <a:picLocks noChangeAspect="1"/>
          </p:cNvPicPr>
          <p:nvPr/>
        </p:nvPicPr>
        <p:blipFill>
          <a:blip r:embed="rId24"/>
          <a:stretch>
            <a:fillRect/>
          </a:stretch>
        </p:blipFill>
        <p:spPr>
          <a:xfrm>
            <a:off x="8026301" y="5448300"/>
            <a:ext cx="3556099" cy="990600"/>
          </a:xfrm>
          <a:prstGeom prst="rect">
            <a:avLst/>
          </a:prstGeom>
        </p:spPr>
      </p:pic>
      <p:pic>
        <p:nvPicPr>
          <p:cNvPr id="26" name="Image 24" descr="preencoded.png">    </p:cNvPr>
          <p:cNvPicPr>
            <a:picLocks noChangeAspect="1"/>
          </p:cNvPicPr>
          <p:nvPr/>
        </p:nvPicPr>
        <p:blipFill>
          <a:blip r:embed="rId25"/>
          <a:stretch>
            <a:fillRect/>
          </a:stretch>
        </p:blipFill>
        <p:spPr>
          <a:xfrm>
            <a:off x="8178701" y="5638800"/>
            <a:ext cx="171450" cy="152400"/>
          </a:xfrm>
          <a:prstGeom prst="rect">
            <a:avLst/>
          </a:prstGeom>
        </p:spPr>
      </p:pic>
      <p:sp>
        <p:nvSpPr>
          <p:cNvPr id="27" name="Text 0"/>
          <p:cNvSpPr/>
          <p:nvPr/>
        </p:nvSpPr>
        <p:spPr>
          <a:xfrm>
            <a:off x="609600" y="381000"/>
            <a:ext cx="10972800" cy="381000"/>
          </a:xfrm>
          <a:prstGeom prst="rect">
            <a:avLst/>
          </a:prstGeom>
          <a:noFill/>
          <a:ln/>
        </p:spPr>
        <p:txBody>
          <a:bodyPr wrap="square" lIns="0" tIns="0" rIns="0" bIns="0" rtlCol="0" anchor="t" vert="horz"/>
          <a:lstStyle/>
          <a:p>
            <a:pPr indent="0" marL="0">
              <a:lnSpc>
                <a:spcPts val="3000"/>
              </a:lnSpc>
              <a:buNone/>
            </a:pPr>
            <a:r>
              <a:rPr lang="en-US" sz="2700" b="1" dirty="0">
                <a:solidFill>
                  <a:srgbClr val="FFFFFF"/>
                </a:solidFill>
                <a:latin typeface="Roboto" pitchFamily="34" charset="0"/>
                <a:ea typeface="Roboto" pitchFamily="34" charset="-122"/>
                <a:cs typeface="Roboto" pitchFamily="34" charset="-120"/>
              </a:rPr>
              <a:t>RViz視覺化模擬</a:t>
            </a:r>
            <a:endParaRPr lang="en-US" sz="2700" dirty="0"/>
          </a:p>
        </p:txBody>
      </p:sp>
      <p:sp>
        <p:nvSpPr>
          <p:cNvPr id="28" name="Text 1"/>
          <p:cNvSpPr/>
          <p:nvPr/>
        </p:nvSpPr>
        <p:spPr>
          <a:xfrm>
            <a:off x="609600" y="1257300"/>
            <a:ext cx="10972800" cy="266700"/>
          </a:xfrm>
          <a:prstGeom prst="rect">
            <a:avLst/>
          </a:prstGeom>
          <a:noFill/>
          <a:ln/>
        </p:spPr>
        <p:txBody>
          <a:bodyPr wrap="square" lIns="0" tIns="0" rIns="0" bIns="0" rtlCol="0" anchor="t" vert="horz"/>
          <a:lstStyle/>
          <a:p>
            <a:pPr indent="0" marL="0">
              <a:lnSpc>
                <a:spcPts val="2100"/>
              </a:lnSpc>
              <a:buNone/>
            </a:pPr>
            <a:r>
              <a:rPr lang="en-US" sz="1500" dirty="0">
                <a:solidFill>
                  <a:srgbClr val="D1D5DB"/>
                </a:solidFill>
                <a:latin typeface="Roboto" pitchFamily="34" charset="0"/>
                <a:ea typeface="Roboto" pitchFamily="34" charset="-122"/>
                <a:cs typeface="Roboto" pitchFamily="34" charset="-120"/>
              </a:rPr>
              <a:t>利用URDF模型實現數位分身，同步顯示實體機器人與模擬動態</a:t>
            </a:r>
            <a:endParaRPr lang="en-US" sz="1500" dirty="0"/>
          </a:p>
        </p:txBody>
      </p:sp>
      <p:sp>
        <p:nvSpPr>
          <p:cNvPr id="29" name="Text 2"/>
          <p:cNvSpPr/>
          <p:nvPr/>
        </p:nvSpPr>
        <p:spPr>
          <a:xfrm>
            <a:off x="1447800" y="2057400"/>
            <a:ext cx="1371600" cy="304800"/>
          </a:xfrm>
          <a:prstGeom prst="rect">
            <a:avLst/>
          </a:prstGeom>
          <a:noFill/>
          <a:ln/>
        </p:spPr>
        <p:txBody>
          <a:bodyPr wrap="square" lIns="0" tIns="0" rIns="0" bIns="0" rtlCol="0" anchor="t" vert="horz"/>
          <a:lstStyle/>
          <a:p>
            <a:pPr indent="0" marL="0">
              <a:lnSpc>
                <a:spcPts val="2400"/>
              </a:lnSpc>
              <a:buNone/>
            </a:pPr>
            <a:r>
              <a:rPr lang="en-US" sz="1800" b="1" dirty="0">
                <a:solidFill>
                  <a:srgbClr val="FFFFFF"/>
                </a:solidFill>
                <a:latin typeface="Roboto" pitchFamily="34" charset="0"/>
                <a:ea typeface="Roboto" pitchFamily="34" charset="-122"/>
                <a:cs typeface="Roboto" pitchFamily="34" charset="-120"/>
              </a:rPr>
              <a:t>實體機器人</a:t>
            </a:r>
            <a:endParaRPr lang="en-US" sz="1800" dirty="0"/>
          </a:p>
        </p:txBody>
      </p:sp>
      <p:sp>
        <p:nvSpPr>
          <p:cNvPr id="30" name="Text 3"/>
          <p:cNvSpPr/>
          <p:nvPr/>
        </p:nvSpPr>
        <p:spPr>
          <a:xfrm>
            <a:off x="1104900" y="2590800"/>
            <a:ext cx="1783080" cy="228600"/>
          </a:xfrm>
          <a:prstGeom prst="rect">
            <a:avLst/>
          </a:prstGeom>
          <a:noFill/>
          <a:ln/>
        </p:spPr>
        <p:txBody>
          <a:bodyPr wrap="square" lIns="0" tIns="0" rIns="0" bIns="0" rtlCol="0" anchor="t" vert="horz"/>
          <a:lstStyle/>
          <a:p>
            <a:pPr algn="l" indent="0" marL="0">
              <a:lnSpc>
                <a:spcPts val="1800"/>
              </a:lnSpc>
              <a:buNone/>
            </a:pPr>
            <a:r>
              <a:rPr lang="en-US" sz="1200" dirty="0">
                <a:solidFill>
                  <a:srgbClr val="D1D5DB"/>
                </a:solidFill>
                <a:latin typeface="Roboto" pitchFamily="34" charset="0"/>
                <a:ea typeface="Roboto" pitchFamily="34" charset="-122"/>
                <a:cs typeface="Roboto" pitchFamily="34" charset="-120"/>
              </a:rPr>
              <a:t>LEGO EV3 主機與馬達</a:t>
            </a:r>
            <a:endParaRPr lang="en-US" sz="1200" dirty="0"/>
          </a:p>
        </p:txBody>
      </p:sp>
      <p:sp>
        <p:nvSpPr>
          <p:cNvPr id="31" name="Text 4"/>
          <p:cNvSpPr/>
          <p:nvPr/>
        </p:nvSpPr>
        <p:spPr>
          <a:xfrm>
            <a:off x="1143000" y="2933700"/>
            <a:ext cx="2011680" cy="228600"/>
          </a:xfrm>
          <a:prstGeom prst="rect">
            <a:avLst/>
          </a:prstGeom>
          <a:noFill/>
          <a:ln/>
        </p:spPr>
        <p:txBody>
          <a:bodyPr wrap="square" lIns="0" tIns="0" rIns="0" bIns="0" rtlCol="0" anchor="t" vert="horz"/>
          <a:lstStyle/>
          <a:p>
            <a:pPr algn="l" indent="0" marL="0">
              <a:lnSpc>
                <a:spcPts val="1800"/>
              </a:lnSpc>
              <a:buNone/>
            </a:pPr>
            <a:r>
              <a:rPr lang="en-US" sz="1200" dirty="0">
                <a:solidFill>
                  <a:srgbClr val="D1D5DB"/>
                </a:solidFill>
                <a:latin typeface="Roboto" pitchFamily="34" charset="0"/>
                <a:ea typeface="Roboto" pitchFamily="34" charset="-122"/>
                <a:cs typeface="Roboto" pitchFamily="34" charset="-120"/>
              </a:rPr>
              <a:t>關節編碼器即時狀態回饋</a:t>
            </a:r>
            <a:endParaRPr lang="en-US" sz="1200" dirty="0"/>
          </a:p>
        </p:txBody>
      </p:sp>
      <p:sp>
        <p:nvSpPr>
          <p:cNvPr id="32" name="Text 5"/>
          <p:cNvSpPr/>
          <p:nvPr/>
        </p:nvSpPr>
        <p:spPr>
          <a:xfrm>
            <a:off x="1143000" y="3276600"/>
            <a:ext cx="1657350" cy="228600"/>
          </a:xfrm>
          <a:prstGeom prst="rect">
            <a:avLst/>
          </a:prstGeom>
          <a:noFill/>
          <a:ln/>
        </p:spPr>
        <p:txBody>
          <a:bodyPr wrap="square" lIns="0" tIns="0" rIns="0" bIns="0" rtlCol="0" anchor="t" vert="horz"/>
          <a:lstStyle/>
          <a:p>
            <a:pPr algn="l" indent="0" marL="0">
              <a:lnSpc>
                <a:spcPts val="1800"/>
              </a:lnSpc>
              <a:buNone/>
            </a:pPr>
            <a:r>
              <a:rPr lang="en-US" sz="1200" dirty="0">
                <a:solidFill>
                  <a:srgbClr val="D1D5DB"/>
                </a:solidFill>
                <a:latin typeface="Roboto" pitchFamily="34" charset="0"/>
                <a:ea typeface="Roboto" pitchFamily="34" charset="-122"/>
                <a:cs typeface="Roboto" pitchFamily="34" charset="-120"/>
              </a:rPr>
              <a:t>MQTT 通訊協議連接</a:t>
            </a:r>
            <a:endParaRPr lang="en-US" sz="1200" dirty="0"/>
          </a:p>
        </p:txBody>
      </p:sp>
      <p:sp>
        <p:nvSpPr>
          <p:cNvPr id="33" name="Text 6"/>
          <p:cNvSpPr/>
          <p:nvPr/>
        </p:nvSpPr>
        <p:spPr>
          <a:xfrm>
            <a:off x="5821680" y="2705100"/>
            <a:ext cx="548640" cy="152400"/>
          </a:xfrm>
          <a:prstGeom prst="rect">
            <a:avLst/>
          </a:prstGeom>
          <a:noFill/>
          <a:ln/>
        </p:spPr>
        <p:txBody>
          <a:bodyPr wrap="square" lIns="0" tIns="0" rIns="0" bIns="0" rtlCol="0" anchor="t" vert="horz"/>
          <a:lstStyle/>
          <a:p>
            <a:pPr algn="ctr" indent="0" marL="0">
              <a:lnSpc>
                <a:spcPts val="1200"/>
              </a:lnSpc>
              <a:buNone/>
            </a:pPr>
            <a:r>
              <a:rPr lang="en-US" sz="900" dirty="0">
                <a:solidFill>
                  <a:srgbClr val="9CA3AF"/>
                </a:solidFill>
                <a:latin typeface="Roboto" pitchFamily="34" charset="0"/>
                <a:ea typeface="Roboto" pitchFamily="34" charset="-122"/>
                <a:cs typeface="Roboto" pitchFamily="34" charset="-120"/>
              </a:rPr>
              <a:t>同步通訊</a:t>
            </a:r>
            <a:endParaRPr lang="en-US" sz="900" dirty="0"/>
          </a:p>
        </p:txBody>
      </p:sp>
      <p:sp>
        <p:nvSpPr>
          <p:cNvPr id="34" name="Text 7"/>
          <p:cNvSpPr/>
          <p:nvPr/>
        </p:nvSpPr>
        <p:spPr>
          <a:xfrm>
            <a:off x="7848600" y="2057400"/>
            <a:ext cx="1908810" cy="304800"/>
          </a:xfrm>
          <a:prstGeom prst="rect">
            <a:avLst/>
          </a:prstGeom>
          <a:noFill/>
          <a:ln/>
        </p:spPr>
        <p:txBody>
          <a:bodyPr wrap="square" lIns="0" tIns="0" rIns="0" bIns="0" rtlCol="0" anchor="t" vert="horz"/>
          <a:lstStyle/>
          <a:p>
            <a:pPr indent="0" marL="0">
              <a:lnSpc>
                <a:spcPts val="2400"/>
              </a:lnSpc>
              <a:buNone/>
            </a:pPr>
            <a:r>
              <a:rPr lang="en-US" sz="1800" b="1" dirty="0">
                <a:solidFill>
                  <a:srgbClr val="FFFFFF"/>
                </a:solidFill>
                <a:latin typeface="Roboto" pitchFamily="34" charset="0"/>
                <a:ea typeface="Roboto" pitchFamily="34" charset="-122"/>
                <a:cs typeface="Roboto" pitchFamily="34" charset="-120"/>
              </a:rPr>
              <a:t>模擬環境 (RViz)</a:t>
            </a:r>
            <a:endParaRPr lang="en-US" sz="1800" dirty="0"/>
          </a:p>
        </p:txBody>
      </p:sp>
      <p:sp>
        <p:nvSpPr>
          <p:cNvPr id="35" name="Text 8"/>
          <p:cNvSpPr/>
          <p:nvPr/>
        </p:nvSpPr>
        <p:spPr>
          <a:xfrm>
            <a:off x="7505700" y="2590800"/>
            <a:ext cx="2514600" cy="228600"/>
          </a:xfrm>
          <a:prstGeom prst="rect">
            <a:avLst/>
          </a:prstGeom>
          <a:noFill/>
          <a:ln/>
        </p:spPr>
        <p:txBody>
          <a:bodyPr wrap="square" lIns="0" tIns="0" rIns="0" bIns="0" rtlCol="0" anchor="t" vert="horz"/>
          <a:lstStyle/>
          <a:p>
            <a:pPr algn="l" indent="0" marL="0">
              <a:lnSpc>
                <a:spcPts val="1800"/>
              </a:lnSpc>
              <a:buNone/>
            </a:pPr>
            <a:r>
              <a:rPr lang="en-US" sz="1200" dirty="0">
                <a:solidFill>
                  <a:srgbClr val="D1D5DB"/>
                </a:solidFill>
                <a:latin typeface="Roboto" pitchFamily="34" charset="0"/>
                <a:ea typeface="Roboto" pitchFamily="34" charset="-122"/>
                <a:cs typeface="Roboto" pitchFamily="34" charset="-120"/>
              </a:rPr>
              <a:t>URDF 模型描述機器人幾何結構</a:t>
            </a:r>
            <a:endParaRPr lang="en-US" sz="1200" dirty="0"/>
          </a:p>
        </p:txBody>
      </p:sp>
      <p:sp>
        <p:nvSpPr>
          <p:cNvPr id="36" name="Text 9"/>
          <p:cNvSpPr/>
          <p:nvPr/>
        </p:nvSpPr>
        <p:spPr>
          <a:xfrm>
            <a:off x="7524750" y="2933700"/>
            <a:ext cx="2868930" cy="228600"/>
          </a:xfrm>
          <a:prstGeom prst="rect">
            <a:avLst/>
          </a:prstGeom>
          <a:noFill/>
          <a:ln/>
        </p:spPr>
        <p:txBody>
          <a:bodyPr wrap="square" lIns="0" tIns="0" rIns="0" bIns="0" rtlCol="0" anchor="t" vert="horz"/>
          <a:lstStyle/>
          <a:p>
            <a:pPr algn="l" indent="0" marL="0">
              <a:lnSpc>
                <a:spcPts val="1800"/>
              </a:lnSpc>
              <a:buNone/>
            </a:pPr>
            <a:r>
              <a:rPr lang="en-US" sz="1200" dirty="0">
                <a:solidFill>
                  <a:srgbClr val="D1D5DB"/>
                </a:solidFill>
                <a:latin typeface="Roboto" pitchFamily="34" charset="0"/>
                <a:ea typeface="Roboto" pitchFamily="34" charset="-122"/>
                <a:cs typeface="Roboto" pitchFamily="34" charset="-120"/>
              </a:rPr>
              <a:t>robot_state_publisher 計算座標變換</a:t>
            </a:r>
            <a:endParaRPr lang="en-US" sz="1200" dirty="0"/>
          </a:p>
        </p:txBody>
      </p:sp>
      <p:sp>
        <p:nvSpPr>
          <p:cNvPr id="37" name="Text 10"/>
          <p:cNvSpPr/>
          <p:nvPr/>
        </p:nvSpPr>
        <p:spPr>
          <a:xfrm>
            <a:off x="7524750" y="3276600"/>
            <a:ext cx="1463040" cy="228600"/>
          </a:xfrm>
          <a:prstGeom prst="rect">
            <a:avLst/>
          </a:prstGeom>
          <a:noFill/>
          <a:ln/>
        </p:spPr>
        <p:txBody>
          <a:bodyPr wrap="square" lIns="0" tIns="0" rIns="0" bIns="0" rtlCol="0" anchor="t" vert="horz"/>
          <a:lstStyle/>
          <a:p>
            <a:pPr algn="l" indent="0" marL="0">
              <a:lnSpc>
                <a:spcPts val="1800"/>
              </a:lnSpc>
              <a:buNone/>
            </a:pPr>
            <a:r>
              <a:rPr lang="en-US" sz="1200" dirty="0">
                <a:solidFill>
                  <a:srgbClr val="D1D5DB"/>
                </a:solidFill>
                <a:latin typeface="Roboto" pitchFamily="34" charset="0"/>
                <a:ea typeface="Roboto" pitchFamily="34" charset="-122"/>
                <a:cs typeface="Roboto" pitchFamily="34" charset="-120"/>
              </a:rPr>
              <a:t>即時視覺化與監控</a:t>
            </a:r>
            <a:endParaRPr lang="en-US" sz="1200" dirty="0"/>
          </a:p>
        </p:txBody>
      </p:sp>
      <p:sp>
        <p:nvSpPr>
          <p:cNvPr id="38" name="Text 11"/>
          <p:cNvSpPr/>
          <p:nvPr/>
        </p:nvSpPr>
        <p:spPr>
          <a:xfrm>
            <a:off x="1095375" y="4229100"/>
            <a:ext cx="10591800" cy="266700"/>
          </a:xfrm>
          <a:prstGeom prst="rect">
            <a:avLst/>
          </a:prstGeom>
          <a:noFill/>
          <a:ln/>
        </p:spPr>
        <p:txBody>
          <a:bodyPr wrap="square" lIns="0" tIns="0" rIns="0" bIns="0" rtlCol="0" anchor="t" vert="horz"/>
          <a:lstStyle/>
          <a:p>
            <a:pPr indent="0" marL="0">
              <a:lnSpc>
                <a:spcPts val="2100"/>
              </a:lnSpc>
              <a:buNone/>
            </a:pPr>
            <a:r>
              <a:rPr lang="en-US" sz="1500" b="1" dirty="0">
                <a:solidFill>
                  <a:srgbClr val="FFFFFF"/>
                </a:solidFill>
                <a:latin typeface="Roboto" pitchFamily="34" charset="0"/>
                <a:ea typeface="Roboto" pitchFamily="34" charset="-122"/>
                <a:cs typeface="Roboto" pitchFamily="34" charset="-120"/>
              </a:rPr>
              <a:t> URDF 模型 (統一機器人描述格式)</a:t>
            </a:r>
            <a:endParaRPr lang="en-US" sz="1500" dirty="0"/>
          </a:p>
        </p:txBody>
      </p:sp>
      <p:sp>
        <p:nvSpPr>
          <p:cNvPr id="39" name="Text 12"/>
          <p:cNvSpPr/>
          <p:nvPr/>
        </p:nvSpPr>
        <p:spPr>
          <a:xfrm>
            <a:off x="800100" y="4572000"/>
            <a:ext cx="10591800" cy="457200"/>
          </a:xfrm>
          <a:prstGeom prst="rect">
            <a:avLst/>
          </a:prstGeom>
          <a:noFill/>
          <a:ln/>
        </p:spPr>
        <p:txBody>
          <a:bodyPr wrap="square" lIns="0" tIns="0" rIns="0" bIns="0" rtlCol="0" anchor="t" vert="horz"/>
          <a:lstStyle/>
          <a:p>
            <a:pPr indent="0" marL="0">
              <a:lnSpc>
                <a:spcPts val="1800"/>
              </a:lnSpc>
              <a:buNone/>
            </a:pPr>
            <a:r>
              <a:rPr lang="en-US" sz="1200" dirty="0">
                <a:solidFill>
                  <a:srgbClr val="D1D5DB"/>
                </a:solidFill>
                <a:latin typeface="Roboto" pitchFamily="34" charset="0"/>
                <a:ea typeface="Roboto" pitchFamily="34" charset="-122"/>
                <a:cs typeface="Roboto" pitchFamily="34" charset="-120"/>
              </a:rPr>
              <a:t>透過XML格式的URDF文件，精確描述樂高機器手臂的幾何結構、連桿尺寸、關節類型（旋轉關節）、運動極限、慣性參數等物理特性。URDF是ROS 2中描述機器人模型的標準方式，為後續的運動學计算、模擬與視覺化提供了基礎數據。</a:t>
            </a:r>
            <a:endParaRPr lang="en-US" sz="1200" dirty="0"/>
          </a:p>
        </p:txBody>
      </p:sp>
      <p:sp>
        <p:nvSpPr>
          <p:cNvPr id="40" name="Text 13"/>
          <p:cNvSpPr/>
          <p:nvPr/>
        </p:nvSpPr>
        <p:spPr>
          <a:xfrm>
            <a:off x="990600" y="5600700"/>
            <a:ext cx="1280160" cy="228600"/>
          </a:xfrm>
          <a:prstGeom prst="rect">
            <a:avLst/>
          </a:prstGeom>
          <a:noFill/>
          <a:ln/>
        </p:spPr>
        <p:txBody>
          <a:bodyPr wrap="square" lIns="0" tIns="0" rIns="0" bIns="0" rtlCol="0" anchor="t" vert="horz"/>
          <a:lstStyle/>
          <a:p>
            <a:pPr indent="0" marL="0">
              <a:lnSpc>
                <a:spcPts val="1800"/>
              </a:lnSpc>
              <a:buNone/>
            </a:pPr>
            <a:r>
              <a:rPr lang="en-US" sz="1200" b="1" dirty="0">
                <a:solidFill>
                  <a:srgbClr val="FFFFFF"/>
                </a:solidFill>
                <a:latin typeface="Roboto" pitchFamily="34" charset="0"/>
                <a:ea typeface="Roboto" pitchFamily="34" charset="-122"/>
                <a:cs typeface="Roboto" pitchFamily="34" charset="-120"/>
              </a:rPr>
              <a:t>即時監控與調試</a:t>
            </a:r>
            <a:endParaRPr lang="en-US" sz="1200" dirty="0"/>
          </a:p>
        </p:txBody>
      </p:sp>
      <p:sp>
        <p:nvSpPr>
          <p:cNvPr id="41" name="Text 14"/>
          <p:cNvSpPr/>
          <p:nvPr/>
        </p:nvSpPr>
        <p:spPr>
          <a:xfrm>
            <a:off x="762000" y="5905500"/>
            <a:ext cx="3251150" cy="381000"/>
          </a:xfrm>
          <a:prstGeom prst="rect">
            <a:avLst/>
          </a:prstGeom>
          <a:noFill/>
          <a:ln/>
        </p:spPr>
        <p:txBody>
          <a:bodyPr wrap="square" lIns="0" tIns="0" rIns="0" bIns="0" rtlCol="0" anchor="t" vert="horz"/>
          <a:lstStyle/>
          <a:p>
            <a:pPr indent="0" marL="0">
              <a:lnSpc>
                <a:spcPts val="1500"/>
              </a:lnSpc>
              <a:buNone/>
            </a:pPr>
            <a:r>
              <a:rPr lang="en-US" sz="1050" dirty="0">
                <a:solidFill>
                  <a:srgbClr val="9CA3AF"/>
                </a:solidFill>
                <a:latin typeface="Roboto" pitchFamily="34" charset="0"/>
                <a:ea typeface="Roboto" pitchFamily="34" charset="-122"/>
                <a:cs typeface="Roboto" pitchFamily="34" charset="-120"/>
              </a:rPr>
              <a:t>直觀地觀察機器手臂的即時狀態與運動軌跡，便於問題診斷與效能優化。</a:t>
            </a:r>
            <a:endParaRPr lang="en-US" sz="1050" dirty="0"/>
          </a:p>
        </p:txBody>
      </p:sp>
      <p:sp>
        <p:nvSpPr>
          <p:cNvPr id="42" name="Text 15"/>
          <p:cNvSpPr/>
          <p:nvPr/>
        </p:nvSpPr>
        <p:spPr>
          <a:xfrm>
            <a:off x="4679900" y="5600700"/>
            <a:ext cx="1097280" cy="228600"/>
          </a:xfrm>
          <a:prstGeom prst="rect">
            <a:avLst/>
          </a:prstGeom>
          <a:noFill/>
          <a:ln/>
        </p:spPr>
        <p:txBody>
          <a:bodyPr wrap="square" lIns="0" tIns="0" rIns="0" bIns="0" rtlCol="0" anchor="t" vert="horz"/>
          <a:lstStyle/>
          <a:p>
            <a:pPr indent="0" marL="0">
              <a:lnSpc>
                <a:spcPts val="1800"/>
              </a:lnSpc>
              <a:buNone/>
            </a:pPr>
            <a:r>
              <a:rPr lang="en-US" sz="1200" b="1" dirty="0">
                <a:solidFill>
                  <a:srgbClr val="FFFFFF"/>
                </a:solidFill>
                <a:latin typeface="Roboto" pitchFamily="34" charset="0"/>
                <a:ea typeface="Roboto" pitchFamily="34" charset="-122"/>
                <a:cs typeface="Roboto" pitchFamily="34" charset="-120"/>
              </a:rPr>
              <a:t>虛實同步驗證</a:t>
            </a:r>
            <a:endParaRPr lang="en-US" sz="1200" dirty="0"/>
          </a:p>
        </p:txBody>
      </p:sp>
      <p:sp>
        <p:nvSpPr>
          <p:cNvPr id="43" name="Text 16"/>
          <p:cNvSpPr/>
          <p:nvPr/>
        </p:nvSpPr>
        <p:spPr>
          <a:xfrm>
            <a:off x="4470350" y="5905500"/>
            <a:ext cx="3251150" cy="381000"/>
          </a:xfrm>
          <a:prstGeom prst="rect">
            <a:avLst/>
          </a:prstGeom>
          <a:noFill/>
          <a:ln/>
        </p:spPr>
        <p:txBody>
          <a:bodyPr wrap="square" lIns="0" tIns="0" rIns="0" bIns="0" rtlCol="0" anchor="t" vert="horz"/>
          <a:lstStyle/>
          <a:p>
            <a:pPr indent="0" marL="0">
              <a:lnSpc>
                <a:spcPts val="1500"/>
              </a:lnSpc>
              <a:buNone/>
            </a:pPr>
            <a:r>
              <a:rPr lang="en-US" sz="1050" dirty="0">
                <a:solidFill>
                  <a:srgbClr val="9CA3AF"/>
                </a:solidFill>
                <a:latin typeface="Roboto" pitchFamily="34" charset="0"/>
                <a:ea typeface="Roboto" pitchFamily="34" charset="-122"/>
                <a:cs typeface="Roboto" pitchFamily="34" charset="-120"/>
              </a:rPr>
              <a:t>透過數位分身驗證運動學演算法與控制策略，無需直接操作實體機器手臂。</a:t>
            </a:r>
            <a:endParaRPr lang="en-US" sz="1050" dirty="0"/>
          </a:p>
        </p:txBody>
      </p:sp>
      <p:sp>
        <p:nvSpPr>
          <p:cNvPr id="44" name="Text 17"/>
          <p:cNvSpPr/>
          <p:nvPr/>
        </p:nvSpPr>
        <p:spPr>
          <a:xfrm>
            <a:off x="8426351" y="5600700"/>
            <a:ext cx="1280160" cy="228600"/>
          </a:xfrm>
          <a:prstGeom prst="rect">
            <a:avLst/>
          </a:prstGeom>
          <a:noFill/>
          <a:ln/>
        </p:spPr>
        <p:txBody>
          <a:bodyPr wrap="square" lIns="0" tIns="0" rIns="0" bIns="0" rtlCol="0" anchor="t" vert="horz"/>
          <a:lstStyle/>
          <a:p>
            <a:pPr indent="0" marL="0">
              <a:lnSpc>
                <a:spcPts val="1800"/>
              </a:lnSpc>
              <a:buNone/>
            </a:pPr>
            <a:r>
              <a:rPr lang="en-US" sz="1200" b="1" dirty="0">
                <a:solidFill>
                  <a:srgbClr val="FFFFFF"/>
                </a:solidFill>
                <a:latin typeface="Roboto" pitchFamily="34" charset="0"/>
                <a:ea typeface="Roboto" pitchFamily="34" charset="-122"/>
                <a:cs typeface="Roboto" pitchFamily="34" charset="-120"/>
              </a:rPr>
              <a:t>效能分析與優化</a:t>
            </a:r>
            <a:endParaRPr lang="en-US" sz="1200" dirty="0"/>
          </a:p>
        </p:txBody>
      </p:sp>
      <p:sp>
        <p:nvSpPr>
          <p:cNvPr id="45" name="Text 18"/>
          <p:cNvSpPr/>
          <p:nvPr/>
        </p:nvSpPr>
        <p:spPr>
          <a:xfrm>
            <a:off x="8178701" y="5905500"/>
            <a:ext cx="3251299" cy="381000"/>
          </a:xfrm>
          <a:prstGeom prst="rect">
            <a:avLst/>
          </a:prstGeom>
          <a:noFill/>
          <a:ln/>
        </p:spPr>
        <p:txBody>
          <a:bodyPr wrap="square" lIns="0" tIns="0" rIns="0" bIns="0" rtlCol="0" anchor="t" vert="horz"/>
          <a:lstStyle/>
          <a:p>
            <a:pPr indent="0" marL="0">
              <a:lnSpc>
                <a:spcPts val="1500"/>
              </a:lnSpc>
              <a:buNone/>
            </a:pPr>
            <a:r>
              <a:rPr lang="en-US" sz="1050" dirty="0">
                <a:solidFill>
                  <a:srgbClr val="9CA3AF"/>
                </a:solidFill>
                <a:latin typeface="Roboto" pitchFamily="34" charset="0"/>
                <a:ea typeface="Roboto" pitchFamily="34" charset="-122"/>
                <a:cs typeface="Roboto" pitchFamily="34" charset="-120"/>
              </a:rPr>
              <a:t>分析運動軌跡、速度曲線與能源消耗，為實體機器手臂的效能優化提供參考。</a:t>
            </a:r>
            <a:endParaRPr lang="en-US" sz="1050" dirty="0"/>
          </a:p>
        </p:txBody>
      </p:sp>
      <p:sp>
        <p:nvSpPr>
          <p:cNvPr id="46" name="Text 19"/>
          <p:cNvSpPr/>
          <p:nvPr/>
        </p:nvSpPr>
        <p:spPr>
          <a:xfrm>
            <a:off x="11391900" y="6438900"/>
            <a:ext cx="502920" cy="190500"/>
          </a:xfrm>
          <a:prstGeom prst="rect">
            <a:avLst/>
          </a:prstGeom>
          <a:noFill/>
          <a:ln/>
        </p:spPr>
        <p:txBody>
          <a:bodyPr wrap="square" lIns="0" tIns="0" rIns="0" bIns="0" rtlCol="0" anchor="t" vert="horz"/>
          <a:lstStyle/>
          <a:p>
            <a:pPr indent="0" marL="0">
              <a:lnSpc>
                <a:spcPts val="1500"/>
              </a:lnSpc>
              <a:buNone/>
            </a:pPr>
            <a:r>
              <a:rPr lang="en-US" sz="1050" dirty="0">
                <a:solidFill>
                  <a:srgbClr val="6B7280"/>
                </a:solidFill>
                <a:latin typeface="Roboto" pitchFamily="34" charset="0"/>
                <a:ea typeface="Roboto" pitchFamily="34" charset="-122"/>
                <a:cs typeface="Roboto" pitchFamily="34" charset="-120"/>
              </a:rPr>
              <a:t>15 / 20</a:t>
            </a:r>
            <a:endParaRPr lang="en-US" sz="105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2192000" cy="6858000"/>
          </a:xfrm>
          <a:prstGeom prst="rect">
            <a:avLst/>
          </a:prstGeom>
        </p:spPr>
      </p:pic>
      <p:pic>
        <p:nvPicPr>
          <p:cNvPr id="3" name="Image 1" descr="preencoded.png">    </p:cNvPr>
          <p:cNvPicPr>
            <a:picLocks noChangeAspect="1"/>
          </p:cNvPicPr>
          <p:nvPr/>
        </p:nvPicPr>
        <p:blipFill>
          <a:blip r:embed="rId2"/>
          <a:stretch>
            <a:fillRect/>
          </a:stretch>
        </p:blipFill>
        <p:spPr>
          <a:xfrm>
            <a:off x="609600" y="838200"/>
            <a:ext cx="914400" cy="38100"/>
          </a:xfrm>
          <a:prstGeom prst="rect">
            <a:avLst/>
          </a:prstGeom>
        </p:spPr>
      </p:pic>
      <p:pic>
        <p:nvPicPr>
          <p:cNvPr id="4" name="Image 2" descr="preencoded.png">    </p:cNvPr>
          <p:cNvPicPr>
            <a:picLocks noChangeAspect="1"/>
          </p:cNvPicPr>
          <p:nvPr/>
        </p:nvPicPr>
        <p:blipFill>
          <a:blip r:embed="rId3"/>
          <a:stretch>
            <a:fillRect/>
          </a:stretch>
        </p:blipFill>
        <p:spPr>
          <a:xfrm>
            <a:off x="609600" y="1333500"/>
            <a:ext cx="5334000" cy="4343400"/>
          </a:xfrm>
          <a:prstGeom prst="rect">
            <a:avLst/>
          </a:prstGeom>
        </p:spPr>
      </p:pic>
      <p:pic>
        <p:nvPicPr>
          <p:cNvPr id="5" name="Image 3" descr="preencoded.png">    </p:cNvPr>
          <p:cNvPicPr>
            <a:picLocks noChangeAspect="1"/>
          </p:cNvPicPr>
          <p:nvPr/>
        </p:nvPicPr>
        <p:blipFill>
          <a:blip r:embed="rId4"/>
          <a:stretch>
            <a:fillRect/>
          </a:stretch>
        </p:blipFill>
        <p:spPr>
          <a:xfrm>
            <a:off x="838200" y="1562100"/>
            <a:ext cx="381000" cy="381000"/>
          </a:xfrm>
          <a:prstGeom prst="rect">
            <a:avLst/>
          </a:prstGeom>
        </p:spPr>
      </p:pic>
      <p:pic>
        <p:nvPicPr>
          <p:cNvPr id="6" name="Image 4" descr="preencoded.png">    </p:cNvPr>
          <p:cNvPicPr>
            <a:picLocks noChangeAspect="1"/>
          </p:cNvPicPr>
          <p:nvPr/>
        </p:nvPicPr>
        <p:blipFill>
          <a:blip r:embed="rId5"/>
          <a:stretch>
            <a:fillRect/>
          </a:stretch>
        </p:blipFill>
        <p:spPr>
          <a:xfrm>
            <a:off x="952500" y="1676400"/>
            <a:ext cx="152400" cy="152400"/>
          </a:xfrm>
          <a:prstGeom prst="rect">
            <a:avLst/>
          </a:prstGeom>
        </p:spPr>
      </p:pic>
      <p:pic>
        <p:nvPicPr>
          <p:cNvPr id="7" name="Image 5" descr="preencoded.png">    </p:cNvPr>
          <p:cNvPicPr>
            <a:picLocks noChangeAspect="1"/>
          </p:cNvPicPr>
          <p:nvPr/>
        </p:nvPicPr>
        <p:blipFill>
          <a:blip r:embed="rId6"/>
          <a:stretch>
            <a:fillRect/>
          </a:stretch>
        </p:blipFill>
        <p:spPr>
          <a:xfrm>
            <a:off x="838200" y="2133600"/>
            <a:ext cx="76200" cy="152400"/>
          </a:xfrm>
          <a:prstGeom prst="rect">
            <a:avLst/>
          </a:prstGeom>
        </p:spPr>
      </p:pic>
      <p:pic>
        <p:nvPicPr>
          <p:cNvPr id="8" name="Image 6" descr="preencoded.png">    </p:cNvPr>
          <p:cNvPicPr>
            <a:picLocks noChangeAspect="1"/>
          </p:cNvPicPr>
          <p:nvPr/>
        </p:nvPicPr>
        <p:blipFill>
          <a:blip r:embed="rId7"/>
          <a:stretch>
            <a:fillRect/>
          </a:stretch>
        </p:blipFill>
        <p:spPr>
          <a:xfrm>
            <a:off x="838200" y="2476500"/>
            <a:ext cx="76200" cy="152400"/>
          </a:xfrm>
          <a:prstGeom prst="rect">
            <a:avLst/>
          </a:prstGeom>
        </p:spPr>
      </p:pic>
      <p:pic>
        <p:nvPicPr>
          <p:cNvPr id="9" name="Image 7" descr="preencoded.png">    </p:cNvPr>
          <p:cNvPicPr>
            <a:picLocks noChangeAspect="1"/>
          </p:cNvPicPr>
          <p:nvPr/>
        </p:nvPicPr>
        <p:blipFill>
          <a:blip r:embed="rId8"/>
          <a:stretch>
            <a:fillRect/>
          </a:stretch>
        </p:blipFill>
        <p:spPr>
          <a:xfrm>
            <a:off x="838200" y="2819400"/>
            <a:ext cx="76200" cy="152400"/>
          </a:xfrm>
          <a:prstGeom prst="rect">
            <a:avLst/>
          </a:prstGeom>
        </p:spPr>
      </p:pic>
      <p:pic>
        <p:nvPicPr>
          <p:cNvPr id="10" name="Image 8" descr="preencoded.png">    </p:cNvPr>
          <p:cNvPicPr>
            <a:picLocks noChangeAspect="1"/>
          </p:cNvPicPr>
          <p:nvPr/>
        </p:nvPicPr>
        <p:blipFill>
          <a:blip r:embed="rId9"/>
          <a:stretch>
            <a:fillRect/>
          </a:stretch>
        </p:blipFill>
        <p:spPr>
          <a:xfrm>
            <a:off x="838200" y="3390900"/>
            <a:ext cx="4286250" cy="1809750"/>
          </a:xfrm>
          <a:prstGeom prst="rect">
            <a:avLst/>
          </a:prstGeom>
        </p:spPr>
      </p:pic>
      <p:pic>
        <p:nvPicPr>
          <p:cNvPr id="11" name="Image 9" descr="preencoded.png">    </p:cNvPr>
          <p:cNvPicPr>
            <a:picLocks noChangeAspect="1"/>
          </p:cNvPicPr>
          <p:nvPr/>
        </p:nvPicPr>
        <p:blipFill>
          <a:blip r:embed="rId10"/>
          <a:stretch>
            <a:fillRect/>
          </a:stretch>
        </p:blipFill>
        <p:spPr>
          <a:xfrm>
            <a:off x="6248400" y="1333500"/>
            <a:ext cx="5334000" cy="4343400"/>
          </a:xfrm>
          <a:prstGeom prst="rect">
            <a:avLst/>
          </a:prstGeom>
        </p:spPr>
      </p:pic>
      <p:pic>
        <p:nvPicPr>
          <p:cNvPr id="12" name="Image 10" descr="preencoded.png">    </p:cNvPr>
          <p:cNvPicPr>
            <a:picLocks noChangeAspect="1"/>
          </p:cNvPicPr>
          <p:nvPr/>
        </p:nvPicPr>
        <p:blipFill>
          <a:blip r:embed="rId11"/>
          <a:stretch>
            <a:fillRect/>
          </a:stretch>
        </p:blipFill>
        <p:spPr>
          <a:xfrm>
            <a:off x="6477000" y="1562100"/>
            <a:ext cx="381000" cy="381000"/>
          </a:xfrm>
          <a:prstGeom prst="rect">
            <a:avLst/>
          </a:prstGeom>
        </p:spPr>
      </p:pic>
      <p:pic>
        <p:nvPicPr>
          <p:cNvPr id="13" name="Image 11" descr="preencoded.png">    </p:cNvPr>
          <p:cNvPicPr>
            <a:picLocks noChangeAspect="1"/>
          </p:cNvPicPr>
          <p:nvPr/>
        </p:nvPicPr>
        <p:blipFill>
          <a:blip r:embed="rId12"/>
          <a:stretch>
            <a:fillRect/>
          </a:stretch>
        </p:blipFill>
        <p:spPr>
          <a:xfrm>
            <a:off x="6572250" y="1676400"/>
            <a:ext cx="190500" cy="152400"/>
          </a:xfrm>
          <a:prstGeom prst="rect">
            <a:avLst/>
          </a:prstGeom>
        </p:spPr>
      </p:pic>
      <p:pic>
        <p:nvPicPr>
          <p:cNvPr id="14" name="Image 12" descr="preencoded.png">    </p:cNvPr>
          <p:cNvPicPr>
            <a:picLocks noChangeAspect="1"/>
          </p:cNvPicPr>
          <p:nvPr/>
        </p:nvPicPr>
        <p:blipFill>
          <a:blip r:embed="rId13"/>
          <a:stretch>
            <a:fillRect/>
          </a:stretch>
        </p:blipFill>
        <p:spPr>
          <a:xfrm>
            <a:off x="6477000" y="2133600"/>
            <a:ext cx="76200" cy="152400"/>
          </a:xfrm>
          <a:prstGeom prst="rect">
            <a:avLst/>
          </a:prstGeom>
        </p:spPr>
      </p:pic>
      <p:pic>
        <p:nvPicPr>
          <p:cNvPr id="15" name="Image 13" descr="preencoded.png">    </p:cNvPr>
          <p:cNvPicPr>
            <a:picLocks noChangeAspect="1"/>
          </p:cNvPicPr>
          <p:nvPr/>
        </p:nvPicPr>
        <p:blipFill>
          <a:blip r:embed="rId14"/>
          <a:stretch>
            <a:fillRect/>
          </a:stretch>
        </p:blipFill>
        <p:spPr>
          <a:xfrm>
            <a:off x="6477000" y="2705100"/>
            <a:ext cx="76200" cy="152400"/>
          </a:xfrm>
          <a:prstGeom prst="rect">
            <a:avLst/>
          </a:prstGeom>
        </p:spPr>
      </p:pic>
      <p:pic>
        <p:nvPicPr>
          <p:cNvPr id="16" name="Image 14" descr="preencoded.png">    </p:cNvPr>
          <p:cNvPicPr>
            <a:picLocks noChangeAspect="1"/>
          </p:cNvPicPr>
          <p:nvPr/>
        </p:nvPicPr>
        <p:blipFill>
          <a:blip r:embed="rId15"/>
          <a:stretch>
            <a:fillRect/>
          </a:stretch>
        </p:blipFill>
        <p:spPr>
          <a:xfrm>
            <a:off x="6477000" y="3276600"/>
            <a:ext cx="76200" cy="152400"/>
          </a:xfrm>
          <a:prstGeom prst="rect">
            <a:avLst/>
          </a:prstGeom>
        </p:spPr>
      </p:pic>
      <p:pic>
        <p:nvPicPr>
          <p:cNvPr id="17" name="Image 15" descr="preencoded.png">    </p:cNvPr>
          <p:cNvPicPr>
            <a:picLocks noChangeAspect="1"/>
          </p:cNvPicPr>
          <p:nvPr/>
        </p:nvPicPr>
        <p:blipFill>
          <a:blip r:embed="rId16"/>
          <a:stretch>
            <a:fillRect/>
          </a:stretch>
        </p:blipFill>
        <p:spPr>
          <a:xfrm>
            <a:off x="6477000" y="3619500"/>
            <a:ext cx="4286250" cy="1809750"/>
          </a:xfrm>
          <a:prstGeom prst="rect">
            <a:avLst/>
          </a:prstGeom>
        </p:spPr>
      </p:pic>
      <p:pic>
        <p:nvPicPr>
          <p:cNvPr id="18" name="Image 16" descr="preencoded.png">    </p:cNvPr>
          <p:cNvPicPr>
            <a:picLocks noChangeAspect="1"/>
          </p:cNvPicPr>
          <p:nvPr/>
        </p:nvPicPr>
        <p:blipFill>
          <a:blip r:embed="rId17"/>
          <a:stretch>
            <a:fillRect/>
          </a:stretch>
        </p:blipFill>
        <p:spPr>
          <a:xfrm>
            <a:off x="609600" y="5905500"/>
            <a:ext cx="10972800" cy="419100"/>
          </a:xfrm>
          <a:prstGeom prst="rect">
            <a:avLst/>
          </a:prstGeom>
        </p:spPr>
      </p:pic>
      <p:pic>
        <p:nvPicPr>
          <p:cNvPr id="19" name="Image 17" descr="preencoded.png">    </p:cNvPr>
          <p:cNvPicPr>
            <a:picLocks noChangeAspect="1"/>
          </p:cNvPicPr>
          <p:nvPr/>
        </p:nvPicPr>
        <p:blipFill>
          <a:blip r:embed="rId18"/>
          <a:stretch>
            <a:fillRect/>
          </a:stretch>
        </p:blipFill>
        <p:spPr>
          <a:xfrm>
            <a:off x="723900" y="6048375"/>
            <a:ext cx="104775" cy="133350"/>
          </a:xfrm>
          <a:prstGeom prst="rect">
            <a:avLst/>
          </a:prstGeom>
        </p:spPr>
      </p:pic>
      <p:sp>
        <p:nvSpPr>
          <p:cNvPr id="20" name="Text 0"/>
          <p:cNvSpPr/>
          <p:nvPr/>
        </p:nvSpPr>
        <p:spPr>
          <a:xfrm>
            <a:off x="609600" y="381000"/>
            <a:ext cx="10972800" cy="381000"/>
          </a:xfrm>
          <a:prstGeom prst="rect">
            <a:avLst/>
          </a:prstGeom>
          <a:noFill/>
          <a:ln/>
        </p:spPr>
        <p:txBody>
          <a:bodyPr wrap="square" lIns="0" tIns="0" rIns="0" bIns="0" rtlCol="0" anchor="t" vert="horz"/>
          <a:lstStyle/>
          <a:p>
            <a:pPr indent="0" marL="0">
              <a:lnSpc>
                <a:spcPts val="3000"/>
              </a:lnSpc>
              <a:buNone/>
            </a:pPr>
            <a:r>
              <a:rPr lang="en-US" sz="2700" b="1" dirty="0">
                <a:solidFill>
                  <a:srgbClr val="FFFFFF"/>
                </a:solidFill>
                <a:latin typeface="Roboto" pitchFamily="34" charset="0"/>
                <a:ea typeface="Roboto" pitchFamily="34" charset="-122"/>
                <a:cs typeface="Roboto" pitchFamily="34" charset="-120"/>
              </a:rPr>
              <a:t>軌跡規劃策略</a:t>
            </a:r>
            <a:endParaRPr lang="en-US" sz="2700" dirty="0"/>
          </a:p>
        </p:txBody>
      </p:sp>
      <p:sp>
        <p:nvSpPr>
          <p:cNvPr id="21" name="Text 1"/>
          <p:cNvSpPr/>
          <p:nvPr/>
        </p:nvSpPr>
        <p:spPr>
          <a:xfrm>
            <a:off x="1333500" y="1600200"/>
            <a:ext cx="3440430" cy="304800"/>
          </a:xfrm>
          <a:prstGeom prst="rect">
            <a:avLst/>
          </a:prstGeom>
          <a:noFill/>
          <a:ln/>
        </p:spPr>
        <p:txBody>
          <a:bodyPr wrap="square" lIns="0" tIns="0" rIns="0" bIns="0" rtlCol="0" anchor="t" vert="horz"/>
          <a:lstStyle/>
          <a:p>
            <a:pPr indent="0" marL="0">
              <a:lnSpc>
                <a:spcPts val="2400"/>
              </a:lnSpc>
              <a:buNone/>
            </a:pPr>
            <a:r>
              <a:rPr lang="en-US" sz="1800" b="1" dirty="0">
                <a:solidFill>
                  <a:srgbClr val="FFFFFF"/>
                </a:solidFill>
                <a:latin typeface="Roboto" pitchFamily="34" charset="0"/>
                <a:ea typeface="Roboto" pitchFamily="34" charset="-122"/>
                <a:cs typeface="Roboto" pitchFamily="34" charset="-120"/>
              </a:rPr>
              <a:t>Point-to-Point (PTP) Motion</a:t>
            </a:r>
            <a:endParaRPr lang="en-US" sz="1800" dirty="0"/>
          </a:p>
        </p:txBody>
      </p:sp>
      <p:sp>
        <p:nvSpPr>
          <p:cNvPr id="22" name="Text 2"/>
          <p:cNvSpPr/>
          <p:nvPr/>
        </p:nvSpPr>
        <p:spPr>
          <a:xfrm>
            <a:off x="990600" y="2095500"/>
            <a:ext cx="5303520" cy="228600"/>
          </a:xfrm>
          <a:prstGeom prst="rect">
            <a:avLst/>
          </a:prstGeom>
          <a:noFill/>
          <a:ln/>
        </p:spPr>
        <p:txBody>
          <a:bodyPr wrap="square" lIns="0" tIns="0" rIns="0" bIns="0" rtlCol="0" anchor="t" vert="horz"/>
          <a:lstStyle/>
          <a:p>
            <a:pPr algn="l" indent="0" marL="0">
              <a:lnSpc>
                <a:spcPts val="1800"/>
              </a:lnSpc>
              <a:buNone/>
            </a:pPr>
            <a:r>
              <a:rPr lang="en-US" sz="1200" dirty="0">
                <a:solidFill>
                  <a:srgbClr val="D1D5DB"/>
                </a:solidFill>
                <a:latin typeface="Roboto" pitchFamily="34" charset="0"/>
                <a:ea typeface="Roboto" pitchFamily="34" charset="-122"/>
                <a:cs typeface="Roboto" pitchFamily="34" charset="-120"/>
              </a:rPr>
              <a:t>關節空間中的點對點運動，控制器只指定起始點與終點的關節角度</a:t>
            </a:r>
            <a:endParaRPr lang="en-US" sz="1200" dirty="0"/>
          </a:p>
        </p:txBody>
      </p:sp>
      <p:sp>
        <p:nvSpPr>
          <p:cNvPr id="23" name="Text 3"/>
          <p:cNvSpPr/>
          <p:nvPr/>
        </p:nvSpPr>
        <p:spPr>
          <a:xfrm>
            <a:off x="990600" y="2438400"/>
            <a:ext cx="4572000" cy="228600"/>
          </a:xfrm>
          <a:prstGeom prst="rect">
            <a:avLst/>
          </a:prstGeom>
          <a:noFill/>
          <a:ln/>
        </p:spPr>
        <p:txBody>
          <a:bodyPr wrap="square" lIns="0" tIns="0" rIns="0" bIns="0" rtlCol="0" anchor="t" vert="horz"/>
          <a:lstStyle/>
          <a:p>
            <a:pPr algn="l" indent="0" marL="0">
              <a:lnSpc>
                <a:spcPts val="1800"/>
              </a:lnSpc>
              <a:buNone/>
            </a:pPr>
            <a:r>
              <a:rPr lang="en-US" sz="1200" dirty="0">
                <a:solidFill>
                  <a:srgbClr val="D1D5DB"/>
                </a:solidFill>
                <a:latin typeface="Roboto" pitchFamily="34" charset="0"/>
                <a:ea typeface="Roboto" pitchFamily="34" charset="-122"/>
                <a:cs typeface="Roboto" pitchFamily="34" charset="-120"/>
              </a:rPr>
              <a:t>中間路徑由各關節獨立插值完成，計算簡單，實現速度快</a:t>
            </a:r>
            <a:endParaRPr lang="en-US" sz="1200" dirty="0"/>
          </a:p>
        </p:txBody>
      </p:sp>
      <p:sp>
        <p:nvSpPr>
          <p:cNvPr id="24" name="Text 4"/>
          <p:cNvSpPr/>
          <p:nvPr/>
        </p:nvSpPr>
        <p:spPr>
          <a:xfrm>
            <a:off x="990600" y="2781300"/>
            <a:ext cx="4724400" cy="457200"/>
          </a:xfrm>
          <a:prstGeom prst="rect">
            <a:avLst/>
          </a:prstGeom>
          <a:noFill/>
          <a:ln/>
        </p:spPr>
        <p:txBody>
          <a:bodyPr wrap="square" lIns="0" tIns="0" rIns="0" bIns="0" rtlCol="0" anchor="t" vert="horz"/>
          <a:lstStyle/>
          <a:p>
            <a:pPr algn="l" indent="0" marL="0">
              <a:lnSpc>
                <a:spcPts val="1800"/>
              </a:lnSpc>
              <a:buNone/>
            </a:pPr>
            <a:r>
              <a:rPr lang="en-US" sz="1200" dirty="0">
                <a:solidFill>
                  <a:srgbClr val="D1D5DB"/>
                </a:solidFill>
                <a:latin typeface="Roboto" pitchFamily="34" charset="0"/>
                <a:ea typeface="Roboto" pitchFamily="34" charset="-122"/>
                <a:cs typeface="Roboto" pitchFamily="34" charset="-120"/>
              </a:rPr>
              <a:t>缺點：末端效應器在笛卡爾空間中的路徑不可預測，可能導致碰撞或不平穩運動</a:t>
            </a:r>
            <a:endParaRPr lang="en-US" sz="1200" dirty="0"/>
          </a:p>
        </p:txBody>
      </p:sp>
      <p:sp>
        <p:nvSpPr>
          <p:cNvPr id="25" name="Text 5"/>
          <p:cNvSpPr/>
          <p:nvPr/>
        </p:nvSpPr>
        <p:spPr>
          <a:xfrm>
            <a:off x="6972300" y="1600200"/>
            <a:ext cx="3531870" cy="304800"/>
          </a:xfrm>
          <a:prstGeom prst="rect">
            <a:avLst/>
          </a:prstGeom>
          <a:noFill/>
          <a:ln/>
        </p:spPr>
        <p:txBody>
          <a:bodyPr wrap="square" lIns="0" tIns="0" rIns="0" bIns="0" rtlCol="0" anchor="t" vert="horz"/>
          <a:lstStyle/>
          <a:p>
            <a:pPr indent="0" marL="0">
              <a:lnSpc>
                <a:spcPts val="2400"/>
              </a:lnSpc>
              <a:buNone/>
            </a:pPr>
            <a:r>
              <a:rPr lang="en-US" sz="1800" b="1" dirty="0">
                <a:solidFill>
                  <a:srgbClr val="FFFFFF"/>
                </a:solidFill>
                <a:latin typeface="Roboto" pitchFamily="34" charset="0"/>
                <a:ea typeface="Roboto" pitchFamily="34" charset="-122"/>
                <a:cs typeface="Roboto" pitchFamily="34" charset="-120"/>
              </a:rPr>
              <a:t>Path Smoothing with Splines</a:t>
            </a:r>
            <a:endParaRPr lang="en-US" sz="1800" dirty="0"/>
          </a:p>
        </p:txBody>
      </p:sp>
      <p:sp>
        <p:nvSpPr>
          <p:cNvPr id="26" name="Text 6"/>
          <p:cNvSpPr/>
          <p:nvPr/>
        </p:nvSpPr>
        <p:spPr>
          <a:xfrm>
            <a:off x="6629400" y="2095500"/>
            <a:ext cx="4724400" cy="457200"/>
          </a:xfrm>
          <a:prstGeom prst="rect">
            <a:avLst/>
          </a:prstGeom>
          <a:noFill/>
          <a:ln/>
        </p:spPr>
        <p:txBody>
          <a:bodyPr wrap="square" lIns="0" tIns="0" rIns="0" bIns="0" rtlCol="0" anchor="t" vert="horz"/>
          <a:lstStyle/>
          <a:p>
            <a:pPr algn="l" indent="0" marL="0">
              <a:lnSpc>
                <a:spcPts val="1800"/>
              </a:lnSpc>
              <a:buNone/>
            </a:pPr>
            <a:r>
              <a:rPr lang="en-US" sz="1200" dirty="0">
                <a:solidFill>
                  <a:srgbClr val="D1D5DB"/>
                </a:solidFill>
                <a:latin typeface="Roboto" pitchFamily="34" charset="0"/>
                <a:ea typeface="Roboto" pitchFamily="34" charset="-122"/>
                <a:cs typeface="Roboto" pitchFamily="34" charset="-120"/>
              </a:rPr>
              <a:t>採用</a:t>
            </a:r>
            <a:pPr algn="l" indent="0" marL="0">
              <a:lnSpc>
                <a:spcPts val="1800"/>
              </a:lnSpc>
              <a:buNone/>
            </a:pPr>
            <a:r>
              <a:rPr lang="en-US" sz="1200" dirty="0">
                <a:solidFill>
                  <a:srgbClr val="F97316"/>
                </a:solidFill>
                <a:latin typeface="Roboto" pitchFamily="34" charset="0"/>
                <a:ea typeface="Roboto" pitchFamily="34" charset="-122"/>
                <a:cs typeface="Roboto" pitchFamily="34" charset="-120"/>
              </a:rPr>
              <a:t>三次樣條插值 (Cubic Spline)</a:t>
            </a:r>
            <a:pPr algn="l" indent="0" marL="0">
              <a:lnSpc>
                <a:spcPts val="1800"/>
              </a:lnSpc>
              <a:buNone/>
            </a:pPr>
            <a:r>
              <a:rPr lang="en-US" sz="1200" dirty="0">
                <a:solidFill>
                  <a:srgbClr val="D1D5DB"/>
                </a:solidFill>
                <a:latin typeface="Roboto" pitchFamily="34" charset="0"/>
                <a:ea typeface="Roboto" pitchFamily="34" charset="-122"/>
                <a:cs typeface="Roboto" pitchFamily="34" charset="-120"/>
              </a:rPr>
              <a:t>或五次多項式插值，生成平滑的速度與加速度曲線</a:t>
            </a:r>
            <a:endParaRPr lang="en-US" sz="1200" dirty="0"/>
          </a:p>
        </p:txBody>
      </p:sp>
      <p:sp>
        <p:nvSpPr>
          <p:cNvPr id="27" name="Text 7"/>
          <p:cNvSpPr/>
          <p:nvPr/>
        </p:nvSpPr>
        <p:spPr>
          <a:xfrm>
            <a:off x="6629400" y="2667000"/>
            <a:ext cx="4724400" cy="457200"/>
          </a:xfrm>
          <a:prstGeom prst="rect">
            <a:avLst/>
          </a:prstGeom>
          <a:noFill/>
          <a:ln/>
        </p:spPr>
        <p:txBody>
          <a:bodyPr wrap="square" lIns="0" tIns="0" rIns="0" bIns="0" rtlCol="0" anchor="t" vert="horz"/>
          <a:lstStyle/>
          <a:p>
            <a:pPr algn="l" indent="0" marL="0">
              <a:lnSpc>
                <a:spcPts val="1800"/>
              </a:lnSpc>
              <a:buNone/>
            </a:pPr>
            <a:r>
              <a:rPr lang="en-US" sz="1200" dirty="0">
                <a:solidFill>
                  <a:srgbClr val="D1D5DB"/>
                </a:solidFill>
                <a:latin typeface="Roboto" pitchFamily="34" charset="0"/>
                <a:ea typeface="Roboto" pitchFamily="34" charset="-122"/>
                <a:cs typeface="Roboto" pitchFamily="34" charset="-120"/>
              </a:rPr>
              <a:t>確保關節在運動過程中速度和加速度的連續性，減少機械磨損並提高運動精度</a:t>
            </a:r>
            <a:endParaRPr lang="en-US" sz="1200" dirty="0"/>
          </a:p>
        </p:txBody>
      </p:sp>
      <p:sp>
        <p:nvSpPr>
          <p:cNvPr id="28" name="Text 8"/>
          <p:cNvSpPr/>
          <p:nvPr/>
        </p:nvSpPr>
        <p:spPr>
          <a:xfrm>
            <a:off x="6629400" y="3238500"/>
            <a:ext cx="4869180" cy="228600"/>
          </a:xfrm>
          <a:prstGeom prst="rect">
            <a:avLst/>
          </a:prstGeom>
          <a:noFill/>
          <a:ln/>
        </p:spPr>
        <p:txBody>
          <a:bodyPr wrap="square" lIns="0" tIns="0" rIns="0" bIns="0" rtlCol="0" anchor="t" vert="horz"/>
          <a:lstStyle/>
          <a:p>
            <a:pPr algn="l" indent="0" marL="0">
              <a:lnSpc>
                <a:spcPts val="1800"/>
              </a:lnSpc>
              <a:buNone/>
            </a:pPr>
            <a:r>
              <a:rPr lang="en-US" sz="1200" dirty="0">
                <a:solidFill>
                  <a:srgbClr val="D1D5DB"/>
                </a:solidFill>
                <a:latin typeface="Roboto" pitchFamily="34" charset="0"/>
                <a:ea typeface="Roboto" pitchFamily="34" charset="-122"/>
                <a:cs typeface="Roboto" pitchFamily="34" charset="-120"/>
              </a:rPr>
              <a:t>S型速度曲線：從零速平滑加速至目標速度，再平滑減速至零</a:t>
            </a:r>
            <a:endParaRPr lang="en-US" sz="1200" dirty="0"/>
          </a:p>
        </p:txBody>
      </p:sp>
      <p:sp>
        <p:nvSpPr>
          <p:cNvPr id="29" name="Text 9"/>
          <p:cNvSpPr/>
          <p:nvPr/>
        </p:nvSpPr>
        <p:spPr>
          <a:xfrm>
            <a:off x="904875" y="6019800"/>
            <a:ext cx="12893040" cy="190500"/>
          </a:xfrm>
          <a:prstGeom prst="rect">
            <a:avLst/>
          </a:prstGeom>
          <a:noFill/>
          <a:ln/>
        </p:spPr>
        <p:txBody>
          <a:bodyPr wrap="square" lIns="0" tIns="0" rIns="0" bIns="0" rtlCol="0" anchor="t" vert="horz"/>
          <a:lstStyle/>
          <a:p>
            <a:pPr indent="0" marL="0">
              <a:lnSpc>
                <a:spcPts val="1500"/>
              </a:lnSpc>
              <a:buNone/>
            </a:pPr>
            <a:r>
              <a:rPr lang="en-US" sz="1050" dirty="0">
                <a:solidFill>
                  <a:srgbClr val="FFFFFF"/>
                </a:solidFill>
                <a:latin typeface="Roboto" pitchFamily="34" charset="0"/>
                <a:ea typeface="Roboto" pitchFamily="34" charset="-122"/>
                <a:cs typeface="Roboto" pitchFamily="34" charset="-120"/>
              </a:rPr>
              <a:t> 路徑平滑化是實現機器手臂平穩運動的關鍵，能有效避免啟停時的衝擊，提升系統壽命與操作精度。</a:t>
            </a:r>
            <a:endParaRPr lang="en-US" sz="1050" dirty="0"/>
          </a:p>
        </p:txBody>
      </p:sp>
      <p:sp>
        <p:nvSpPr>
          <p:cNvPr id="30" name="Text 10"/>
          <p:cNvSpPr/>
          <p:nvPr/>
        </p:nvSpPr>
        <p:spPr>
          <a:xfrm>
            <a:off x="11391900" y="6438900"/>
            <a:ext cx="502920" cy="190500"/>
          </a:xfrm>
          <a:prstGeom prst="rect">
            <a:avLst/>
          </a:prstGeom>
          <a:noFill/>
          <a:ln/>
        </p:spPr>
        <p:txBody>
          <a:bodyPr wrap="square" lIns="0" tIns="0" rIns="0" bIns="0" rtlCol="0" anchor="t" vert="horz"/>
          <a:lstStyle/>
          <a:p>
            <a:pPr indent="0" marL="0">
              <a:lnSpc>
                <a:spcPts val="1500"/>
              </a:lnSpc>
              <a:buNone/>
            </a:pPr>
            <a:r>
              <a:rPr lang="en-US" sz="1050" dirty="0">
                <a:solidFill>
                  <a:srgbClr val="6B7280"/>
                </a:solidFill>
                <a:latin typeface="Roboto" pitchFamily="34" charset="0"/>
                <a:ea typeface="Roboto" pitchFamily="34" charset="-122"/>
                <a:cs typeface="Roboto" pitchFamily="34" charset="-120"/>
              </a:rPr>
              <a:t>16 / 20</a:t>
            </a:r>
            <a:endParaRPr lang="en-US" sz="105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2192000" cy="6858000"/>
          </a:xfrm>
          <a:prstGeom prst="rect">
            <a:avLst/>
          </a:prstGeom>
        </p:spPr>
      </p:pic>
      <p:pic>
        <p:nvPicPr>
          <p:cNvPr id="3" name="Image 1" descr="preencoded.png">    </p:cNvPr>
          <p:cNvPicPr>
            <a:picLocks noChangeAspect="1"/>
          </p:cNvPicPr>
          <p:nvPr/>
        </p:nvPicPr>
        <p:blipFill>
          <a:blip r:embed="rId2"/>
          <a:stretch>
            <a:fillRect/>
          </a:stretch>
        </p:blipFill>
        <p:spPr>
          <a:xfrm>
            <a:off x="609600" y="838200"/>
            <a:ext cx="914400" cy="38100"/>
          </a:xfrm>
          <a:prstGeom prst="rect">
            <a:avLst/>
          </a:prstGeom>
        </p:spPr>
      </p:pic>
      <p:pic>
        <p:nvPicPr>
          <p:cNvPr id="4" name="Image 2" descr="preencoded.png">    </p:cNvPr>
          <p:cNvPicPr>
            <a:picLocks noChangeAspect="1"/>
          </p:cNvPicPr>
          <p:nvPr/>
        </p:nvPicPr>
        <p:blipFill>
          <a:blip r:embed="rId3"/>
          <a:stretch>
            <a:fillRect/>
          </a:stretch>
        </p:blipFill>
        <p:spPr>
          <a:xfrm>
            <a:off x="609600" y="1285875"/>
            <a:ext cx="171450" cy="228600"/>
          </a:xfrm>
          <a:prstGeom prst="rect">
            <a:avLst/>
          </a:prstGeom>
        </p:spPr>
      </p:pic>
      <p:pic>
        <p:nvPicPr>
          <p:cNvPr id="5" name="Image 3" descr="preencoded.png">    </p:cNvPr>
          <p:cNvPicPr>
            <a:picLocks noChangeAspect="1"/>
          </p:cNvPicPr>
          <p:nvPr/>
        </p:nvPicPr>
        <p:blipFill>
          <a:blip r:embed="rId4"/>
          <a:stretch>
            <a:fillRect/>
          </a:stretch>
        </p:blipFill>
        <p:spPr>
          <a:xfrm>
            <a:off x="609600" y="1714500"/>
            <a:ext cx="5181600" cy="3962400"/>
          </a:xfrm>
          <a:prstGeom prst="rect">
            <a:avLst/>
          </a:prstGeom>
        </p:spPr>
      </p:pic>
      <p:pic>
        <p:nvPicPr>
          <p:cNvPr id="6" name="Image 4" descr="preencoded.png">    </p:cNvPr>
          <p:cNvPicPr>
            <a:picLocks noChangeAspect="1"/>
          </p:cNvPicPr>
          <p:nvPr/>
        </p:nvPicPr>
        <p:blipFill>
          <a:blip r:embed="rId5"/>
          <a:stretch>
            <a:fillRect/>
          </a:stretch>
        </p:blipFill>
        <p:spPr>
          <a:xfrm>
            <a:off x="762000" y="1895475"/>
            <a:ext cx="133350" cy="133350"/>
          </a:xfrm>
          <a:prstGeom prst="rect">
            <a:avLst/>
          </a:prstGeom>
        </p:spPr>
      </p:pic>
      <p:pic>
        <p:nvPicPr>
          <p:cNvPr id="7" name="Image 5" descr="preencoded.png">    </p:cNvPr>
          <p:cNvPicPr>
            <a:picLocks noChangeAspect="1"/>
          </p:cNvPicPr>
          <p:nvPr/>
        </p:nvPicPr>
        <p:blipFill>
          <a:blip r:embed="rId6"/>
          <a:stretch>
            <a:fillRect/>
          </a:stretch>
        </p:blipFill>
        <p:spPr>
          <a:xfrm>
            <a:off x="762000" y="2133600"/>
            <a:ext cx="4876800" cy="3048000"/>
          </a:xfrm>
          <a:prstGeom prst="rect">
            <a:avLst/>
          </a:prstGeom>
        </p:spPr>
      </p:pic>
      <p:pic>
        <p:nvPicPr>
          <p:cNvPr id="8" name="Image 6" descr="preencoded.png">    </p:cNvPr>
          <p:cNvPicPr>
            <a:picLocks noChangeAspect="1"/>
          </p:cNvPicPr>
          <p:nvPr/>
        </p:nvPicPr>
        <p:blipFill>
          <a:blip r:embed="rId7"/>
          <a:stretch>
            <a:fillRect/>
          </a:stretch>
        </p:blipFill>
        <p:spPr>
          <a:xfrm>
            <a:off x="762000" y="5353050"/>
            <a:ext cx="133350" cy="133350"/>
          </a:xfrm>
          <a:prstGeom prst="rect">
            <a:avLst/>
          </a:prstGeom>
        </p:spPr>
      </p:pic>
      <p:pic>
        <p:nvPicPr>
          <p:cNvPr id="9" name="Image 7" descr="preencoded.png">    </p:cNvPr>
          <p:cNvPicPr>
            <a:picLocks noChangeAspect="1"/>
          </p:cNvPicPr>
          <p:nvPr/>
        </p:nvPicPr>
        <p:blipFill>
          <a:blip r:embed="rId8"/>
          <a:stretch>
            <a:fillRect/>
          </a:stretch>
        </p:blipFill>
        <p:spPr>
          <a:xfrm>
            <a:off x="6400800" y="1285875"/>
            <a:ext cx="257175" cy="228600"/>
          </a:xfrm>
          <a:prstGeom prst="rect">
            <a:avLst/>
          </a:prstGeom>
        </p:spPr>
      </p:pic>
      <p:pic>
        <p:nvPicPr>
          <p:cNvPr id="10" name="Image 8" descr="preencoded.png">    </p:cNvPr>
          <p:cNvPicPr>
            <a:picLocks noChangeAspect="1"/>
          </p:cNvPicPr>
          <p:nvPr/>
        </p:nvPicPr>
        <p:blipFill>
          <a:blip r:embed="rId9"/>
          <a:stretch>
            <a:fillRect/>
          </a:stretch>
        </p:blipFill>
        <p:spPr>
          <a:xfrm>
            <a:off x="6400800" y="1714500"/>
            <a:ext cx="1524000" cy="533400"/>
          </a:xfrm>
          <a:prstGeom prst="rect">
            <a:avLst/>
          </a:prstGeom>
        </p:spPr>
      </p:pic>
      <p:pic>
        <p:nvPicPr>
          <p:cNvPr id="11" name="Image 9" descr="preencoded.png">    </p:cNvPr>
          <p:cNvPicPr>
            <a:picLocks noChangeAspect="1"/>
          </p:cNvPicPr>
          <p:nvPr/>
        </p:nvPicPr>
        <p:blipFill>
          <a:blip r:embed="rId10"/>
          <a:stretch>
            <a:fillRect/>
          </a:stretch>
        </p:blipFill>
        <p:spPr>
          <a:xfrm>
            <a:off x="6515100" y="1828800"/>
            <a:ext cx="304800" cy="304800"/>
          </a:xfrm>
          <a:prstGeom prst="rect">
            <a:avLst/>
          </a:prstGeom>
        </p:spPr>
      </p:pic>
      <p:pic>
        <p:nvPicPr>
          <p:cNvPr id="12" name="Image 10" descr="preencoded.png">    </p:cNvPr>
          <p:cNvPicPr>
            <a:picLocks noChangeAspect="1"/>
          </p:cNvPicPr>
          <p:nvPr/>
        </p:nvPicPr>
        <p:blipFill>
          <a:blip r:embed="rId11"/>
          <a:stretch>
            <a:fillRect/>
          </a:stretch>
        </p:blipFill>
        <p:spPr>
          <a:xfrm>
            <a:off x="6600825" y="1885950"/>
            <a:ext cx="133350" cy="190500"/>
          </a:xfrm>
          <a:prstGeom prst="rect">
            <a:avLst/>
          </a:prstGeom>
        </p:spPr>
      </p:pic>
      <p:pic>
        <p:nvPicPr>
          <p:cNvPr id="13" name="Image 11" descr="preencoded.png">    </p:cNvPr>
          <p:cNvPicPr>
            <a:picLocks noChangeAspect="1"/>
          </p:cNvPicPr>
          <p:nvPr/>
        </p:nvPicPr>
        <p:blipFill>
          <a:blip r:embed="rId12"/>
          <a:stretch>
            <a:fillRect/>
          </a:stretch>
        </p:blipFill>
        <p:spPr>
          <a:xfrm>
            <a:off x="6400800" y="2324100"/>
            <a:ext cx="1524000" cy="685800"/>
          </a:xfrm>
          <a:prstGeom prst="rect">
            <a:avLst/>
          </a:prstGeom>
        </p:spPr>
      </p:pic>
      <p:pic>
        <p:nvPicPr>
          <p:cNvPr id="14" name="Image 12" descr="preencoded.png">    </p:cNvPr>
          <p:cNvPicPr>
            <a:picLocks noChangeAspect="1"/>
          </p:cNvPicPr>
          <p:nvPr/>
        </p:nvPicPr>
        <p:blipFill>
          <a:blip r:embed="rId13"/>
          <a:stretch>
            <a:fillRect/>
          </a:stretch>
        </p:blipFill>
        <p:spPr>
          <a:xfrm>
            <a:off x="6515100" y="2514600"/>
            <a:ext cx="191393" cy="304800"/>
          </a:xfrm>
          <a:prstGeom prst="rect">
            <a:avLst/>
          </a:prstGeom>
        </p:spPr>
      </p:pic>
      <p:pic>
        <p:nvPicPr>
          <p:cNvPr id="15" name="Image 13" descr="preencoded.png">    </p:cNvPr>
          <p:cNvPicPr>
            <a:picLocks noChangeAspect="1"/>
          </p:cNvPicPr>
          <p:nvPr/>
        </p:nvPicPr>
        <p:blipFill>
          <a:blip r:embed="rId14"/>
          <a:stretch>
            <a:fillRect/>
          </a:stretch>
        </p:blipFill>
        <p:spPr>
          <a:xfrm>
            <a:off x="6544121" y="2571750"/>
            <a:ext cx="133350" cy="190500"/>
          </a:xfrm>
          <a:prstGeom prst="rect">
            <a:avLst/>
          </a:prstGeom>
        </p:spPr>
      </p:pic>
      <p:pic>
        <p:nvPicPr>
          <p:cNvPr id="16" name="Image 14" descr="preencoded.png">    </p:cNvPr>
          <p:cNvPicPr>
            <a:picLocks noChangeAspect="1"/>
          </p:cNvPicPr>
          <p:nvPr/>
        </p:nvPicPr>
        <p:blipFill>
          <a:blip r:embed="rId15"/>
          <a:stretch>
            <a:fillRect/>
          </a:stretch>
        </p:blipFill>
        <p:spPr>
          <a:xfrm>
            <a:off x="6400800" y="2933700"/>
            <a:ext cx="1524000" cy="685800"/>
          </a:xfrm>
          <a:prstGeom prst="rect">
            <a:avLst/>
          </a:prstGeom>
        </p:spPr>
      </p:pic>
      <p:pic>
        <p:nvPicPr>
          <p:cNvPr id="17" name="Image 15" descr="preencoded.png">    </p:cNvPr>
          <p:cNvPicPr>
            <a:picLocks noChangeAspect="1"/>
          </p:cNvPicPr>
          <p:nvPr/>
        </p:nvPicPr>
        <p:blipFill>
          <a:blip r:embed="rId16"/>
          <a:stretch>
            <a:fillRect/>
          </a:stretch>
        </p:blipFill>
        <p:spPr>
          <a:xfrm>
            <a:off x="6515100" y="3124200"/>
            <a:ext cx="209252" cy="304800"/>
          </a:xfrm>
          <a:prstGeom prst="rect">
            <a:avLst/>
          </a:prstGeom>
        </p:spPr>
      </p:pic>
      <p:pic>
        <p:nvPicPr>
          <p:cNvPr id="18" name="Image 16" descr="preencoded.png">    </p:cNvPr>
          <p:cNvPicPr>
            <a:picLocks noChangeAspect="1"/>
          </p:cNvPicPr>
          <p:nvPr/>
        </p:nvPicPr>
        <p:blipFill>
          <a:blip r:embed="rId17"/>
          <a:stretch>
            <a:fillRect/>
          </a:stretch>
        </p:blipFill>
        <p:spPr>
          <a:xfrm>
            <a:off x="8229600" y="2933700"/>
            <a:ext cx="1524000" cy="685800"/>
          </a:xfrm>
          <a:prstGeom prst="rect">
            <a:avLst/>
          </a:prstGeom>
        </p:spPr>
      </p:pic>
      <p:pic>
        <p:nvPicPr>
          <p:cNvPr id="19" name="Image 17" descr="preencoded.png">    </p:cNvPr>
          <p:cNvPicPr>
            <a:picLocks noChangeAspect="1"/>
          </p:cNvPicPr>
          <p:nvPr/>
        </p:nvPicPr>
        <p:blipFill>
          <a:blip r:embed="rId18"/>
          <a:stretch>
            <a:fillRect/>
          </a:stretch>
        </p:blipFill>
        <p:spPr>
          <a:xfrm>
            <a:off x="8343900" y="3124200"/>
            <a:ext cx="297507" cy="304800"/>
          </a:xfrm>
          <a:prstGeom prst="rect">
            <a:avLst/>
          </a:prstGeom>
        </p:spPr>
      </p:pic>
      <p:pic>
        <p:nvPicPr>
          <p:cNvPr id="20" name="Image 18" descr="preencoded.png">    </p:cNvPr>
          <p:cNvPicPr>
            <a:picLocks noChangeAspect="1"/>
          </p:cNvPicPr>
          <p:nvPr/>
        </p:nvPicPr>
        <p:blipFill>
          <a:blip r:embed="rId19"/>
          <a:stretch>
            <a:fillRect/>
          </a:stretch>
        </p:blipFill>
        <p:spPr>
          <a:xfrm>
            <a:off x="8440192" y="3181350"/>
            <a:ext cx="104775" cy="190500"/>
          </a:xfrm>
          <a:prstGeom prst="rect">
            <a:avLst/>
          </a:prstGeom>
        </p:spPr>
      </p:pic>
      <p:pic>
        <p:nvPicPr>
          <p:cNvPr id="21" name="Image 19" descr="preencoded.png">    </p:cNvPr>
          <p:cNvPicPr>
            <a:picLocks noChangeAspect="1"/>
          </p:cNvPicPr>
          <p:nvPr/>
        </p:nvPicPr>
        <p:blipFill>
          <a:blip r:embed="rId20"/>
          <a:stretch>
            <a:fillRect/>
          </a:stretch>
        </p:blipFill>
        <p:spPr>
          <a:xfrm>
            <a:off x="8229600" y="3543300"/>
            <a:ext cx="1524000" cy="685800"/>
          </a:xfrm>
          <a:prstGeom prst="rect">
            <a:avLst/>
          </a:prstGeom>
        </p:spPr>
      </p:pic>
      <p:pic>
        <p:nvPicPr>
          <p:cNvPr id="22" name="Image 20" descr="preencoded.png">    </p:cNvPr>
          <p:cNvPicPr>
            <a:picLocks noChangeAspect="1"/>
          </p:cNvPicPr>
          <p:nvPr/>
        </p:nvPicPr>
        <p:blipFill>
          <a:blip r:embed="rId21"/>
          <a:stretch>
            <a:fillRect/>
          </a:stretch>
        </p:blipFill>
        <p:spPr>
          <a:xfrm>
            <a:off x="8343900" y="3733800"/>
            <a:ext cx="204639" cy="304800"/>
          </a:xfrm>
          <a:prstGeom prst="rect">
            <a:avLst/>
          </a:prstGeom>
        </p:spPr>
      </p:pic>
      <p:pic>
        <p:nvPicPr>
          <p:cNvPr id="23" name="Image 21" descr="preencoded.png">    </p:cNvPr>
          <p:cNvPicPr>
            <a:picLocks noChangeAspect="1"/>
          </p:cNvPicPr>
          <p:nvPr/>
        </p:nvPicPr>
        <p:blipFill>
          <a:blip r:embed="rId22"/>
          <a:stretch>
            <a:fillRect/>
          </a:stretch>
        </p:blipFill>
        <p:spPr>
          <a:xfrm>
            <a:off x="8379470" y="3790950"/>
            <a:ext cx="133350" cy="190500"/>
          </a:xfrm>
          <a:prstGeom prst="rect">
            <a:avLst/>
          </a:prstGeom>
        </p:spPr>
      </p:pic>
      <p:pic>
        <p:nvPicPr>
          <p:cNvPr id="24" name="Image 22" descr="preencoded.png">    </p:cNvPr>
          <p:cNvPicPr>
            <a:picLocks noChangeAspect="1"/>
          </p:cNvPicPr>
          <p:nvPr/>
        </p:nvPicPr>
        <p:blipFill>
          <a:blip r:embed="rId23"/>
          <a:stretch>
            <a:fillRect/>
          </a:stretch>
        </p:blipFill>
        <p:spPr>
          <a:xfrm>
            <a:off x="8229600" y="4152900"/>
            <a:ext cx="1524000" cy="685800"/>
          </a:xfrm>
          <a:prstGeom prst="rect">
            <a:avLst/>
          </a:prstGeom>
        </p:spPr>
      </p:pic>
      <p:pic>
        <p:nvPicPr>
          <p:cNvPr id="25" name="Image 23" descr="preencoded.png">    </p:cNvPr>
          <p:cNvPicPr>
            <a:picLocks noChangeAspect="1"/>
          </p:cNvPicPr>
          <p:nvPr/>
        </p:nvPicPr>
        <p:blipFill>
          <a:blip r:embed="rId24"/>
          <a:stretch>
            <a:fillRect/>
          </a:stretch>
        </p:blipFill>
        <p:spPr>
          <a:xfrm>
            <a:off x="8343900" y="4343400"/>
            <a:ext cx="243036" cy="304800"/>
          </a:xfrm>
          <a:prstGeom prst="rect">
            <a:avLst/>
          </a:prstGeom>
        </p:spPr>
      </p:pic>
      <p:pic>
        <p:nvPicPr>
          <p:cNvPr id="26" name="Image 24" descr="preencoded.png">    </p:cNvPr>
          <p:cNvPicPr>
            <a:picLocks noChangeAspect="1"/>
          </p:cNvPicPr>
          <p:nvPr/>
        </p:nvPicPr>
        <p:blipFill>
          <a:blip r:embed="rId25"/>
          <a:stretch>
            <a:fillRect/>
          </a:stretch>
        </p:blipFill>
        <p:spPr>
          <a:xfrm>
            <a:off x="8398669" y="4400550"/>
            <a:ext cx="133350" cy="190500"/>
          </a:xfrm>
          <a:prstGeom prst="rect">
            <a:avLst/>
          </a:prstGeom>
        </p:spPr>
      </p:pic>
      <p:pic>
        <p:nvPicPr>
          <p:cNvPr id="27" name="Image 25" descr="preencoded.png">    </p:cNvPr>
          <p:cNvPicPr>
            <a:picLocks noChangeAspect="1"/>
          </p:cNvPicPr>
          <p:nvPr/>
        </p:nvPicPr>
        <p:blipFill>
          <a:blip r:embed="rId26"/>
          <a:stretch>
            <a:fillRect/>
          </a:stretch>
        </p:blipFill>
        <p:spPr>
          <a:xfrm>
            <a:off x="8229600" y="4762500"/>
            <a:ext cx="1524000" cy="685800"/>
          </a:xfrm>
          <a:prstGeom prst="rect">
            <a:avLst/>
          </a:prstGeom>
        </p:spPr>
      </p:pic>
      <p:pic>
        <p:nvPicPr>
          <p:cNvPr id="28" name="Image 26" descr="preencoded.png">    </p:cNvPr>
          <p:cNvPicPr>
            <a:picLocks noChangeAspect="1"/>
          </p:cNvPicPr>
          <p:nvPr/>
        </p:nvPicPr>
        <p:blipFill>
          <a:blip r:embed="rId27"/>
          <a:stretch>
            <a:fillRect/>
          </a:stretch>
        </p:blipFill>
        <p:spPr>
          <a:xfrm>
            <a:off x="8343900" y="4953000"/>
            <a:ext cx="215057" cy="304800"/>
          </a:xfrm>
          <a:prstGeom prst="rect">
            <a:avLst/>
          </a:prstGeom>
        </p:spPr>
      </p:pic>
      <p:pic>
        <p:nvPicPr>
          <p:cNvPr id="29" name="Image 27" descr="preencoded.png">    </p:cNvPr>
          <p:cNvPicPr>
            <a:picLocks noChangeAspect="1"/>
          </p:cNvPicPr>
          <p:nvPr/>
        </p:nvPicPr>
        <p:blipFill>
          <a:blip r:embed="rId28"/>
          <a:stretch>
            <a:fillRect/>
          </a:stretch>
        </p:blipFill>
        <p:spPr>
          <a:xfrm>
            <a:off x="8384679" y="5010150"/>
            <a:ext cx="133350" cy="190500"/>
          </a:xfrm>
          <a:prstGeom prst="rect">
            <a:avLst/>
          </a:prstGeom>
        </p:spPr>
      </p:pic>
      <p:pic>
        <p:nvPicPr>
          <p:cNvPr id="30" name="Image 28" descr="preencoded.png">    </p:cNvPr>
          <p:cNvPicPr>
            <a:picLocks noChangeAspect="1"/>
          </p:cNvPicPr>
          <p:nvPr/>
        </p:nvPicPr>
        <p:blipFill>
          <a:blip r:embed="rId29"/>
          <a:stretch>
            <a:fillRect/>
          </a:stretch>
        </p:blipFill>
        <p:spPr>
          <a:xfrm>
            <a:off x="8229600" y="5372100"/>
            <a:ext cx="1524000" cy="533400"/>
          </a:xfrm>
          <a:prstGeom prst="rect">
            <a:avLst/>
          </a:prstGeom>
        </p:spPr>
      </p:pic>
      <p:pic>
        <p:nvPicPr>
          <p:cNvPr id="31" name="Image 29" descr="preencoded.png">    </p:cNvPr>
          <p:cNvPicPr>
            <a:picLocks noChangeAspect="1"/>
          </p:cNvPicPr>
          <p:nvPr/>
        </p:nvPicPr>
        <p:blipFill>
          <a:blip r:embed="rId30"/>
          <a:stretch>
            <a:fillRect/>
          </a:stretch>
        </p:blipFill>
        <p:spPr>
          <a:xfrm>
            <a:off x="8343900" y="5486400"/>
            <a:ext cx="304800" cy="304800"/>
          </a:xfrm>
          <a:prstGeom prst="rect">
            <a:avLst/>
          </a:prstGeom>
        </p:spPr>
      </p:pic>
      <p:pic>
        <p:nvPicPr>
          <p:cNvPr id="32" name="Image 30" descr="preencoded.png">    </p:cNvPr>
          <p:cNvPicPr>
            <a:picLocks noChangeAspect="1"/>
          </p:cNvPicPr>
          <p:nvPr/>
        </p:nvPicPr>
        <p:blipFill>
          <a:blip r:embed="rId31"/>
          <a:stretch>
            <a:fillRect/>
          </a:stretch>
        </p:blipFill>
        <p:spPr>
          <a:xfrm>
            <a:off x="8439150" y="5543550"/>
            <a:ext cx="114300" cy="190500"/>
          </a:xfrm>
          <a:prstGeom prst="rect">
            <a:avLst/>
          </a:prstGeom>
        </p:spPr>
      </p:pic>
      <p:pic>
        <p:nvPicPr>
          <p:cNvPr id="33" name="Image 31" descr="preencoded.png">    </p:cNvPr>
          <p:cNvPicPr>
            <a:picLocks noChangeAspect="1"/>
          </p:cNvPicPr>
          <p:nvPr/>
        </p:nvPicPr>
        <p:blipFill>
          <a:blip r:embed="rId32"/>
          <a:stretch>
            <a:fillRect/>
          </a:stretch>
        </p:blipFill>
        <p:spPr>
          <a:xfrm>
            <a:off x="6400800" y="5372100"/>
            <a:ext cx="1524000" cy="533400"/>
          </a:xfrm>
          <a:prstGeom prst="rect">
            <a:avLst/>
          </a:prstGeom>
        </p:spPr>
      </p:pic>
      <p:pic>
        <p:nvPicPr>
          <p:cNvPr id="34" name="Image 32" descr="preencoded.png">    </p:cNvPr>
          <p:cNvPicPr>
            <a:picLocks noChangeAspect="1"/>
          </p:cNvPicPr>
          <p:nvPr/>
        </p:nvPicPr>
        <p:blipFill>
          <a:blip r:embed="rId33"/>
          <a:stretch>
            <a:fillRect/>
          </a:stretch>
        </p:blipFill>
        <p:spPr>
          <a:xfrm>
            <a:off x="6515100" y="5486400"/>
            <a:ext cx="304800" cy="304800"/>
          </a:xfrm>
          <a:prstGeom prst="rect">
            <a:avLst/>
          </a:prstGeom>
        </p:spPr>
      </p:pic>
      <p:pic>
        <p:nvPicPr>
          <p:cNvPr id="35" name="Image 33" descr="preencoded.png">    </p:cNvPr>
          <p:cNvPicPr>
            <a:picLocks noChangeAspect="1"/>
          </p:cNvPicPr>
          <p:nvPr/>
        </p:nvPicPr>
        <p:blipFill>
          <a:blip r:embed="rId34"/>
          <a:stretch>
            <a:fillRect/>
          </a:stretch>
        </p:blipFill>
        <p:spPr>
          <a:xfrm>
            <a:off x="6615113" y="5543550"/>
            <a:ext cx="104775" cy="190500"/>
          </a:xfrm>
          <a:prstGeom prst="rect">
            <a:avLst/>
          </a:prstGeom>
        </p:spPr>
      </p:pic>
      <p:sp>
        <p:nvSpPr>
          <p:cNvPr id="36" name="Text 0"/>
          <p:cNvSpPr/>
          <p:nvPr/>
        </p:nvSpPr>
        <p:spPr>
          <a:xfrm>
            <a:off x="609600" y="381000"/>
            <a:ext cx="10972800" cy="381000"/>
          </a:xfrm>
          <a:prstGeom prst="rect">
            <a:avLst/>
          </a:prstGeom>
          <a:noFill/>
          <a:ln/>
        </p:spPr>
        <p:txBody>
          <a:bodyPr wrap="square" lIns="0" tIns="0" rIns="0" bIns="0" rtlCol="0" anchor="t" vert="horz"/>
          <a:lstStyle/>
          <a:p>
            <a:pPr indent="0" marL="0">
              <a:lnSpc>
                <a:spcPts val="3000"/>
              </a:lnSpc>
              <a:buNone/>
            </a:pPr>
            <a:r>
              <a:rPr lang="en-US" sz="2700" b="1" dirty="0">
                <a:solidFill>
                  <a:srgbClr val="FFFFFF"/>
                </a:solidFill>
                <a:latin typeface="ui-sans-serif" pitchFamily="34" charset="0"/>
                <a:ea typeface="ui-sans-serif" pitchFamily="34" charset="-122"/>
                <a:cs typeface="ui-sans-serif" pitchFamily="34" charset="-120"/>
              </a:rPr>
              <a:t>路徑執行實作</a:t>
            </a:r>
            <a:endParaRPr lang="en-US" sz="2700" dirty="0"/>
          </a:p>
        </p:txBody>
      </p:sp>
      <p:sp>
        <p:nvSpPr>
          <p:cNvPr id="37" name="Text 1"/>
          <p:cNvSpPr/>
          <p:nvPr/>
        </p:nvSpPr>
        <p:spPr>
          <a:xfrm>
            <a:off x="857250" y="1257300"/>
            <a:ext cx="6217920" cy="304800"/>
          </a:xfrm>
          <a:prstGeom prst="rect">
            <a:avLst/>
          </a:prstGeom>
          <a:noFill/>
          <a:ln/>
        </p:spPr>
        <p:txBody>
          <a:bodyPr wrap="square" lIns="0" tIns="0" rIns="0" bIns="0" rtlCol="0" anchor="t" vert="horz"/>
          <a:lstStyle/>
          <a:p>
            <a:pPr indent="0" marL="0">
              <a:lnSpc>
                <a:spcPts val="2400"/>
              </a:lnSpc>
              <a:buNone/>
            </a:pPr>
            <a:r>
              <a:rPr lang="en-US" sz="1800" b="1" dirty="0">
                <a:solidFill>
                  <a:srgbClr val="FFFFFF"/>
                </a:solidFill>
                <a:latin typeface="ui-sans-serif" pitchFamily="34" charset="0"/>
                <a:ea typeface="ui-sans-serif" pitchFamily="34" charset="-122"/>
                <a:cs typeface="ui-sans-serif" pitchFamily="34" charset="-120"/>
              </a:rPr>
              <a:t>JSON Path Definition</a:t>
            </a:r>
            <a:endParaRPr lang="en-US" sz="1800" dirty="0"/>
          </a:p>
        </p:txBody>
      </p:sp>
      <p:sp>
        <p:nvSpPr>
          <p:cNvPr id="38" name="Text 2"/>
          <p:cNvSpPr/>
          <p:nvPr/>
        </p:nvSpPr>
        <p:spPr>
          <a:xfrm>
            <a:off x="971550" y="1866900"/>
            <a:ext cx="3914954" cy="190500"/>
          </a:xfrm>
          <a:prstGeom prst="rect">
            <a:avLst/>
          </a:prstGeom>
          <a:noFill/>
          <a:ln/>
        </p:spPr>
        <p:txBody>
          <a:bodyPr wrap="square" lIns="0" tIns="0" rIns="0" bIns="0" rtlCol="0" anchor="t" vert="horz"/>
          <a:lstStyle/>
          <a:p>
            <a:pPr indent="0" marL="0">
              <a:lnSpc>
                <a:spcPts val="1500"/>
              </a:lnSpc>
              <a:buNone/>
            </a:pPr>
            <a:r>
              <a:rPr lang="en-US" sz="1050" dirty="0">
                <a:solidFill>
                  <a:srgbClr val="9CA3AF"/>
                </a:solidFill>
                <a:latin typeface="ui-sans-serif" pitchFamily="34" charset="0"/>
                <a:ea typeface="ui-sans-serif" pitchFamily="34" charset="-122"/>
                <a:cs typeface="ui-sans-serif" pitchFamily="34" charset="-120"/>
              </a:rPr>
              <a:t>路徑點定義採用標準JSON格式，便於編輯、儲存與載入</a:t>
            </a:r>
            <a:endParaRPr lang="en-US" sz="1050" dirty="0"/>
          </a:p>
        </p:txBody>
      </p:sp>
      <p:sp>
        <p:nvSpPr>
          <p:cNvPr id="39" name="Text 3"/>
          <p:cNvSpPr/>
          <p:nvPr/>
        </p:nvSpPr>
        <p:spPr>
          <a:xfrm>
            <a:off x="914400" y="2305050"/>
            <a:ext cx="96083" cy="152400"/>
          </a:xfrm>
          <a:prstGeom prst="rect">
            <a:avLst/>
          </a:prstGeom>
          <a:noFill/>
          <a:ln/>
        </p:spPr>
        <p:txBody>
          <a:bodyPr wrap="square" lIns="0" tIns="0" rIns="0" bIns="0" rtlCol="0" anchor="t" vert="horz"/>
          <a:lstStyle/>
          <a:p>
            <a:pPr indent="0" marL="0">
              <a:lnSpc>
                <a:spcPts val="1500"/>
              </a:lnSpc>
              <a:buNone/>
            </a:pPr>
            <a:r>
              <a:rPr lang="en-US" sz="1050" dirty="0">
                <a:solidFill>
                  <a:srgbClr val="FB923C"/>
                </a:solidFill>
                <a:latin typeface="ui-monospace" pitchFamily="34" charset="0"/>
                <a:ea typeface="ui-monospace" pitchFamily="34" charset="-122"/>
                <a:cs typeface="ui-monospace" pitchFamily="34" charset="-120"/>
              </a:rPr>
              <a:t>{</a:t>
            </a:r>
            <a:endParaRPr lang="en-US" sz="1050" dirty="0"/>
          </a:p>
        </p:txBody>
      </p:sp>
      <p:sp>
        <p:nvSpPr>
          <p:cNvPr id="40" name="Text 4"/>
          <p:cNvSpPr/>
          <p:nvPr/>
        </p:nvSpPr>
        <p:spPr>
          <a:xfrm>
            <a:off x="1074539" y="2495550"/>
            <a:ext cx="1056382" cy="152400"/>
          </a:xfrm>
          <a:prstGeom prst="rect">
            <a:avLst/>
          </a:prstGeom>
          <a:noFill/>
          <a:ln/>
        </p:spPr>
        <p:txBody>
          <a:bodyPr wrap="square" lIns="0" tIns="0" rIns="0" bIns="0" rtlCol="0" anchor="t" vert="horz"/>
          <a:lstStyle/>
          <a:p>
            <a:pPr indent="0" marL="0">
              <a:lnSpc>
                <a:spcPts val="1500"/>
              </a:lnSpc>
              <a:buNone/>
            </a:pPr>
            <a:r>
              <a:rPr lang="en-US" sz="1050" dirty="0">
                <a:solidFill>
                  <a:srgbClr val="60A5FA"/>
                </a:solidFill>
                <a:latin typeface="ui-monospace" pitchFamily="34" charset="0"/>
                <a:ea typeface="ui-monospace" pitchFamily="34" charset="-122"/>
                <a:cs typeface="ui-monospace" pitchFamily="34" charset="-120"/>
              </a:rPr>
              <a:t>"path_name"</a:t>
            </a:r>
            <a:endParaRPr lang="en-US" sz="1050" dirty="0"/>
          </a:p>
        </p:txBody>
      </p:sp>
      <p:sp>
        <p:nvSpPr>
          <p:cNvPr id="41" name="Text 5"/>
          <p:cNvSpPr/>
          <p:nvPr/>
        </p:nvSpPr>
        <p:spPr>
          <a:xfrm>
            <a:off x="1954857" y="2495550"/>
            <a:ext cx="192167" cy="152400"/>
          </a:xfrm>
          <a:prstGeom prst="rect">
            <a:avLst/>
          </a:prstGeom>
          <a:noFill/>
          <a:ln/>
        </p:spPr>
        <p:txBody>
          <a:bodyPr wrap="square" lIns="0" tIns="0" rIns="0" bIns="0" rtlCol="0" anchor="t" vert="horz"/>
          <a:lstStyle/>
          <a:p>
            <a:pPr indent="0" marL="0">
              <a:lnSpc>
                <a:spcPts val="1500"/>
              </a:lnSpc>
              <a:buNone/>
            </a:pPr>
            <a:r>
              <a:rPr lang="en-US" sz="1050" dirty="0">
                <a:solidFill>
                  <a:srgbClr val="D1D5DB"/>
                </a:solidFill>
                <a:latin typeface="ui-monospace" pitchFamily="34" charset="0"/>
                <a:ea typeface="ui-monospace" pitchFamily="34" charset="-122"/>
                <a:cs typeface="ui-monospace" pitchFamily="34" charset="-120"/>
              </a:rPr>
              <a:t>: </a:t>
            </a:r>
            <a:endParaRPr lang="en-US" sz="1050" dirty="0"/>
          </a:p>
        </p:txBody>
      </p:sp>
      <p:sp>
        <p:nvSpPr>
          <p:cNvPr id="42" name="Text 6"/>
          <p:cNvSpPr/>
          <p:nvPr/>
        </p:nvSpPr>
        <p:spPr>
          <a:xfrm>
            <a:off x="2114996" y="2495550"/>
            <a:ext cx="1536442" cy="152400"/>
          </a:xfrm>
          <a:prstGeom prst="rect">
            <a:avLst/>
          </a:prstGeom>
          <a:noFill/>
          <a:ln/>
        </p:spPr>
        <p:txBody>
          <a:bodyPr wrap="square" lIns="0" tIns="0" rIns="0" bIns="0" rtlCol="0" anchor="t" vert="horz"/>
          <a:lstStyle/>
          <a:p>
            <a:pPr indent="0" marL="0">
              <a:lnSpc>
                <a:spcPts val="1500"/>
              </a:lnSpc>
              <a:buNone/>
            </a:pPr>
            <a:r>
              <a:rPr lang="en-US" sz="1050" dirty="0">
                <a:solidFill>
                  <a:srgbClr val="4ADE80"/>
                </a:solidFill>
                <a:latin typeface="ui-monospace" pitchFamily="34" charset="0"/>
                <a:ea typeface="ui-monospace" pitchFamily="34" charset="-122"/>
                <a:cs typeface="ui-monospace" pitchFamily="34" charset="-120"/>
              </a:rPr>
              <a:t>"pick_and_place"</a:t>
            </a:r>
            <a:endParaRPr lang="en-US" sz="1050" dirty="0"/>
          </a:p>
        </p:txBody>
      </p:sp>
      <p:sp>
        <p:nvSpPr>
          <p:cNvPr id="43" name="Text 7"/>
          <p:cNvSpPr/>
          <p:nvPr/>
        </p:nvSpPr>
        <p:spPr>
          <a:xfrm>
            <a:off x="3395365" y="2495550"/>
            <a:ext cx="2561034" cy="342900"/>
          </a:xfrm>
          <a:prstGeom prst="rect">
            <a:avLst/>
          </a:prstGeom>
          <a:noFill/>
          <a:ln/>
        </p:spPr>
        <p:txBody>
          <a:bodyPr wrap="square" lIns="0" tIns="0" rIns="0" bIns="0" rtlCol="0" anchor="t" vert="horz"/>
          <a:lstStyle/>
          <a:p>
            <a:pPr indent="0" marL="0">
              <a:lnSpc>
                <a:spcPts val="1500"/>
              </a:lnSpc>
              <a:buNone/>
            </a:pPr>
            <a:r>
              <a:rPr lang="en-US" sz="1050" dirty="0">
                <a:solidFill>
                  <a:srgbClr val="D1D5DB"/>
                </a:solidFill>
                <a:latin typeface="ui-monospace" pitchFamily="34" charset="0"/>
                <a:ea typeface="ui-monospace" pitchFamily="34" charset="-122"/>
                <a:cs typeface="ui-monospace" pitchFamily="34" charset="-120"/>
              </a:rPr>
              <a:t>,</a:t>
            </a:r>
            <a:endParaRPr lang="en-US" sz="1050" dirty="0"/>
          </a:p>
          <a:p>
            <a:pPr indent="0" marL="0">
              <a:lnSpc>
                <a:spcPts val="1500"/>
              </a:lnSpc>
              <a:buNone/>
            </a:pPr>
            <a:r>
              <a:rPr lang="en-US" sz="1050" dirty="0">
                <a:solidFill>
                  <a:srgbClr val="D1D5DB"/>
                </a:solidFill>
                <a:latin typeface="ui-monospace" pitchFamily="34" charset="0"/>
                <a:ea typeface="ui-monospace" pitchFamily="34" charset="-122"/>
                <a:cs typeface="ui-monospace" pitchFamily="34" charset="-120"/>
              </a:rPr>
              <a:t>  </a:t>
            </a:r>
            <a:endParaRPr lang="en-US" sz="1050" dirty="0"/>
          </a:p>
        </p:txBody>
      </p:sp>
      <p:sp>
        <p:nvSpPr>
          <p:cNvPr id="44" name="Text 8"/>
          <p:cNvSpPr/>
          <p:nvPr/>
        </p:nvSpPr>
        <p:spPr>
          <a:xfrm>
            <a:off x="1074539" y="2686050"/>
            <a:ext cx="1056382" cy="152400"/>
          </a:xfrm>
          <a:prstGeom prst="rect">
            <a:avLst/>
          </a:prstGeom>
          <a:noFill/>
          <a:ln/>
        </p:spPr>
        <p:txBody>
          <a:bodyPr wrap="square" lIns="0" tIns="0" rIns="0" bIns="0" rtlCol="0" anchor="t" vert="horz"/>
          <a:lstStyle/>
          <a:p>
            <a:pPr indent="0" marL="0">
              <a:lnSpc>
                <a:spcPts val="1500"/>
              </a:lnSpc>
              <a:buNone/>
            </a:pPr>
            <a:r>
              <a:rPr lang="en-US" sz="1050" dirty="0">
                <a:solidFill>
                  <a:srgbClr val="60A5FA"/>
                </a:solidFill>
                <a:latin typeface="ui-monospace" pitchFamily="34" charset="0"/>
                <a:ea typeface="ui-monospace" pitchFamily="34" charset="-122"/>
                <a:cs typeface="ui-monospace" pitchFamily="34" charset="-120"/>
              </a:rPr>
              <a:t>"waypoints"</a:t>
            </a:r>
            <a:endParaRPr lang="en-US" sz="1050" dirty="0"/>
          </a:p>
        </p:txBody>
      </p:sp>
      <p:sp>
        <p:nvSpPr>
          <p:cNvPr id="45" name="Text 9"/>
          <p:cNvSpPr/>
          <p:nvPr/>
        </p:nvSpPr>
        <p:spPr>
          <a:xfrm>
            <a:off x="1954857" y="2686050"/>
            <a:ext cx="192167" cy="152400"/>
          </a:xfrm>
          <a:prstGeom prst="rect">
            <a:avLst/>
          </a:prstGeom>
          <a:noFill/>
          <a:ln/>
        </p:spPr>
        <p:txBody>
          <a:bodyPr wrap="square" lIns="0" tIns="0" rIns="0" bIns="0" rtlCol="0" anchor="t" vert="horz"/>
          <a:lstStyle/>
          <a:p>
            <a:pPr indent="0" marL="0">
              <a:lnSpc>
                <a:spcPts val="1500"/>
              </a:lnSpc>
              <a:buNone/>
            </a:pPr>
            <a:r>
              <a:rPr lang="en-US" sz="1050" dirty="0">
                <a:solidFill>
                  <a:srgbClr val="D1D5DB"/>
                </a:solidFill>
                <a:latin typeface="ui-monospace" pitchFamily="34" charset="0"/>
                <a:ea typeface="ui-monospace" pitchFamily="34" charset="-122"/>
                <a:cs typeface="ui-monospace" pitchFamily="34" charset="-120"/>
              </a:rPr>
              <a:t>: </a:t>
            </a:r>
            <a:endParaRPr lang="en-US" sz="1050" dirty="0"/>
          </a:p>
        </p:txBody>
      </p:sp>
      <p:sp>
        <p:nvSpPr>
          <p:cNvPr id="46" name="Text 10"/>
          <p:cNvSpPr/>
          <p:nvPr/>
        </p:nvSpPr>
        <p:spPr>
          <a:xfrm>
            <a:off x="2114996" y="2686050"/>
            <a:ext cx="96083" cy="152400"/>
          </a:xfrm>
          <a:prstGeom prst="rect">
            <a:avLst/>
          </a:prstGeom>
          <a:noFill/>
          <a:ln/>
        </p:spPr>
        <p:txBody>
          <a:bodyPr wrap="square" lIns="0" tIns="0" rIns="0" bIns="0" rtlCol="0" anchor="t" vert="horz"/>
          <a:lstStyle/>
          <a:p>
            <a:pPr indent="0" marL="0">
              <a:lnSpc>
                <a:spcPts val="1500"/>
              </a:lnSpc>
              <a:buNone/>
            </a:pPr>
            <a:r>
              <a:rPr lang="en-US" sz="1050" dirty="0">
                <a:solidFill>
                  <a:srgbClr val="FB923C"/>
                </a:solidFill>
                <a:latin typeface="ui-monospace" pitchFamily="34" charset="0"/>
                <a:ea typeface="ui-monospace" pitchFamily="34" charset="-122"/>
                <a:cs typeface="ui-monospace" pitchFamily="34" charset="-120"/>
              </a:rPr>
              <a:t>[</a:t>
            </a:r>
            <a:endParaRPr lang="en-US" sz="1050" dirty="0"/>
          </a:p>
        </p:txBody>
      </p:sp>
      <p:sp>
        <p:nvSpPr>
          <p:cNvPr id="47" name="Text 11"/>
          <p:cNvSpPr/>
          <p:nvPr/>
        </p:nvSpPr>
        <p:spPr>
          <a:xfrm>
            <a:off x="1234529" y="2876550"/>
            <a:ext cx="96083" cy="152400"/>
          </a:xfrm>
          <a:prstGeom prst="rect">
            <a:avLst/>
          </a:prstGeom>
          <a:noFill/>
          <a:ln/>
        </p:spPr>
        <p:txBody>
          <a:bodyPr wrap="square" lIns="0" tIns="0" rIns="0" bIns="0" rtlCol="0" anchor="t" vert="horz"/>
          <a:lstStyle/>
          <a:p>
            <a:pPr indent="0" marL="0">
              <a:lnSpc>
                <a:spcPts val="1500"/>
              </a:lnSpc>
              <a:buNone/>
            </a:pPr>
            <a:r>
              <a:rPr lang="en-US" sz="1050" dirty="0">
                <a:solidFill>
                  <a:srgbClr val="FB923C"/>
                </a:solidFill>
                <a:latin typeface="ui-monospace" pitchFamily="34" charset="0"/>
                <a:ea typeface="ui-monospace" pitchFamily="34" charset="-122"/>
                <a:cs typeface="ui-monospace" pitchFamily="34" charset="-120"/>
              </a:rPr>
              <a:t>{</a:t>
            </a:r>
            <a:endParaRPr lang="en-US" sz="1050" dirty="0"/>
          </a:p>
        </p:txBody>
      </p:sp>
      <p:sp>
        <p:nvSpPr>
          <p:cNvPr id="48" name="Text 12"/>
          <p:cNvSpPr/>
          <p:nvPr/>
        </p:nvSpPr>
        <p:spPr>
          <a:xfrm>
            <a:off x="1394668" y="3067050"/>
            <a:ext cx="288250" cy="152400"/>
          </a:xfrm>
          <a:prstGeom prst="rect">
            <a:avLst/>
          </a:prstGeom>
          <a:noFill/>
          <a:ln/>
        </p:spPr>
        <p:txBody>
          <a:bodyPr wrap="square" lIns="0" tIns="0" rIns="0" bIns="0" rtlCol="0" anchor="t" vert="horz"/>
          <a:lstStyle/>
          <a:p>
            <a:pPr indent="0" marL="0">
              <a:lnSpc>
                <a:spcPts val="1500"/>
              </a:lnSpc>
              <a:buNone/>
            </a:pPr>
            <a:r>
              <a:rPr lang="en-US" sz="1050" dirty="0">
                <a:solidFill>
                  <a:srgbClr val="60A5FA"/>
                </a:solidFill>
                <a:latin typeface="ui-monospace" pitchFamily="34" charset="0"/>
                <a:ea typeface="ui-monospace" pitchFamily="34" charset="-122"/>
                <a:cs typeface="ui-monospace" pitchFamily="34" charset="-120"/>
              </a:rPr>
              <a:t>"x"</a:t>
            </a:r>
            <a:endParaRPr lang="en-US" sz="1050" dirty="0"/>
          </a:p>
        </p:txBody>
      </p:sp>
      <p:sp>
        <p:nvSpPr>
          <p:cNvPr id="49" name="Text 13"/>
          <p:cNvSpPr/>
          <p:nvPr/>
        </p:nvSpPr>
        <p:spPr>
          <a:xfrm>
            <a:off x="1634877" y="3067050"/>
            <a:ext cx="192167" cy="152400"/>
          </a:xfrm>
          <a:prstGeom prst="rect">
            <a:avLst/>
          </a:prstGeom>
          <a:noFill/>
          <a:ln/>
        </p:spPr>
        <p:txBody>
          <a:bodyPr wrap="square" lIns="0" tIns="0" rIns="0" bIns="0" rtlCol="0" anchor="t" vert="horz"/>
          <a:lstStyle/>
          <a:p>
            <a:pPr indent="0" marL="0">
              <a:lnSpc>
                <a:spcPts val="1500"/>
              </a:lnSpc>
              <a:buNone/>
            </a:pPr>
            <a:r>
              <a:rPr lang="en-US" sz="1050" dirty="0">
                <a:solidFill>
                  <a:srgbClr val="D1D5DB"/>
                </a:solidFill>
                <a:latin typeface="ui-monospace" pitchFamily="34" charset="0"/>
                <a:ea typeface="ui-monospace" pitchFamily="34" charset="-122"/>
                <a:cs typeface="ui-monospace" pitchFamily="34" charset="-120"/>
              </a:rPr>
              <a:t>: </a:t>
            </a:r>
            <a:endParaRPr lang="en-US" sz="1050" dirty="0"/>
          </a:p>
        </p:txBody>
      </p:sp>
      <p:sp>
        <p:nvSpPr>
          <p:cNvPr id="50" name="Text 14"/>
          <p:cNvSpPr/>
          <p:nvPr/>
        </p:nvSpPr>
        <p:spPr>
          <a:xfrm>
            <a:off x="1795016" y="3067050"/>
            <a:ext cx="288250" cy="152400"/>
          </a:xfrm>
          <a:prstGeom prst="rect">
            <a:avLst/>
          </a:prstGeom>
          <a:noFill/>
          <a:ln/>
        </p:spPr>
        <p:txBody>
          <a:bodyPr wrap="square" lIns="0" tIns="0" rIns="0" bIns="0" rtlCol="0" anchor="t" vert="horz"/>
          <a:lstStyle/>
          <a:p>
            <a:pPr indent="0" marL="0">
              <a:lnSpc>
                <a:spcPts val="1500"/>
              </a:lnSpc>
              <a:buNone/>
            </a:pPr>
            <a:r>
              <a:rPr lang="en-US" sz="1050" dirty="0">
                <a:solidFill>
                  <a:srgbClr val="FACC15"/>
                </a:solidFill>
                <a:latin typeface="ui-monospace" pitchFamily="34" charset="0"/>
                <a:ea typeface="ui-monospace" pitchFamily="34" charset="-122"/>
                <a:cs typeface="ui-monospace" pitchFamily="34" charset="-120"/>
              </a:rPr>
              <a:t>0.2</a:t>
            </a:r>
            <a:endParaRPr lang="en-US" sz="1050" dirty="0"/>
          </a:p>
        </p:txBody>
      </p:sp>
      <p:sp>
        <p:nvSpPr>
          <p:cNvPr id="51" name="Text 15"/>
          <p:cNvSpPr/>
          <p:nvPr/>
        </p:nvSpPr>
        <p:spPr>
          <a:xfrm>
            <a:off x="2035225" y="3067050"/>
            <a:ext cx="1441073" cy="342900"/>
          </a:xfrm>
          <a:prstGeom prst="rect">
            <a:avLst/>
          </a:prstGeom>
          <a:noFill/>
          <a:ln/>
        </p:spPr>
        <p:txBody>
          <a:bodyPr wrap="square" lIns="0" tIns="0" rIns="0" bIns="0" rtlCol="0" anchor="t" vert="horz"/>
          <a:lstStyle/>
          <a:p>
            <a:pPr indent="0" marL="0">
              <a:lnSpc>
                <a:spcPts val="1500"/>
              </a:lnSpc>
              <a:buNone/>
            </a:pPr>
            <a:r>
              <a:rPr lang="en-US" sz="1050" dirty="0">
                <a:solidFill>
                  <a:srgbClr val="D1D5DB"/>
                </a:solidFill>
                <a:latin typeface="ui-monospace" pitchFamily="34" charset="0"/>
                <a:ea typeface="ui-monospace" pitchFamily="34" charset="-122"/>
                <a:cs typeface="ui-monospace" pitchFamily="34" charset="-120"/>
              </a:rPr>
              <a:t>,</a:t>
            </a:r>
            <a:endParaRPr lang="en-US" sz="1050" dirty="0"/>
          </a:p>
          <a:p>
            <a:pPr indent="0" marL="0">
              <a:lnSpc>
                <a:spcPts val="1500"/>
              </a:lnSpc>
              <a:buNone/>
            </a:pPr>
            <a:r>
              <a:rPr lang="en-US" sz="1050" dirty="0">
                <a:solidFill>
                  <a:srgbClr val="D1D5DB"/>
                </a:solidFill>
                <a:latin typeface="ui-monospace" pitchFamily="34" charset="0"/>
                <a:ea typeface="ui-monospace" pitchFamily="34" charset="-122"/>
                <a:cs typeface="ui-monospace" pitchFamily="34" charset="-120"/>
              </a:rPr>
              <a:t>      </a:t>
            </a:r>
            <a:endParaRPr lang="en-US" sz="1050" dirty="0"/>
          </a:p>
        </p:txBody>
      </p:sp>
      <p:sp>
        <p:nvSpPr>
          <p:cNvPr id="52" name="Text 16"/>
          <p:cNvSpPr/>
          <p:nvPr/>
        </p:nvSpPr>
        <p:spPr>
          <a:xfrm>
            <a:off x="1394668" y="3257550"/>
            <a:ext cx="288250" cy="152400"/>
          </a:xfrm>
          <a:prstGeom prst="rect">
            <a:avLst/>
          </a:prstGeom>
          <a:noFill/>
          <a:ln/>
        </p:spPr>
        <p:txBody>
          <a:bodyPr wrap="square" lIns="0" tIns="0" rIns="0" bIns="0" rtlCol="0" anchor="t" vert="horz"/>
          <a:lstStyle/>
          <a:p>
            <a:pPr indent="0" marL="0">
              <a:lnSpc>
                <a:spcPts val="1500"/>
              </a:lnSpc>
              <a:buNone/>
            </a:pPr>
            <a:r>
              <a:rPr lang="en-US" sz="1050" dirty="0">
                <a:solidFill>
                  <a:srgbClr val="60A5FA"/>
                </a:solidFill>
                <a:latin typeface="ui-monospace" pitchFamily="34" charset="0"/>
                <a:ea typeface="ui-monospace" pitchFamily="34" charset="-122"/>
                <a:cs typeface="ui-monospace" pitchFamily="34" charset="-120"/>
              </a:rPr>
              <a:t>"y"</a:t>
            </a:r>
            <a:endParaRPr lang="en-US" sz="1050" dirty="0"/>
          </a:p>
        </p:txBody>
      </p:sp>
      <p:sp>
        <p:nvSpPr>
          <p:cNvPr id="53" name="Text 17"/>
          <p:cNvSpPr/>
          <p:nvPr/>
        </p:nvSpPr>
        <p:spPr>
          <a:xfrm>
            <a:off x="1634877" y="3257550"/>
            <a:ext cx="192167" cy="152400"/>
          </a:xfrm>
          <a:prstGeom prst="rect">
            <a:avLst/>
          </a:prstGeom>
          <a:noFill/>
          <a:ln/>
        </p:spPr>
        <p:txBody>
          <a:bodyPr wrap="square" lIns="0" tIns="0" rIns="0" bIns="0" rtlCol="0" anchor="t" vert="horz"/>
          <a:lstStyle/>
          <a:p>
            <a:pPr indent="0" marL="0">
              <a:lnSpc>
                <a:spcPts val="1500"/>
              </a:lnSpc>
              <a:buNone/>
            </a:pPr>
            <a:r>
              <a:rPr lang="en-US" sz="1050" dirty="0">
                <a:solidFill>
                  <a:srgbClr val="D1D5DB"/>
                </a:solidFill>
                <a:latin typeface="ui-monospace" pitchFamily="34" charset="0"/>
                <a:ea typeface="ui-monospace" pitchFamily="34" charset="-122"/>
                <a:cs typeface="ui-monospace" pitchFamily="34" charset="-120"/>
              </a:rPr>
              <a:t>: </a:t>
            </a:r>
            <a:endParaRPr lang="en-US" sz="1050" dirty="0"/>
          </a:p>
        </p:txBody>
      </p:sp>
      <p:sp>
        <p:nvSpPr>
          <p:cNvPr id="54" name="Text 18"/>
          <p:cNvSpPr/>
          <p:nvPr/>
        </p:nvSpPr>
        <p:spPr>
          <a:xfrm>
            <a:off x="1795016" y="3257550"/>
            <a:ext cx="288250" cy="152400"/>
          </a:xfrm>
          <a:prstGeom prst="rect">
            <a:avLst/>
          </a:prstGeom>
          <a:noFill/>
          <a:ln/>
        </p:spPr>
        <p:txBody>
          <a:bodyPr wrap="square" lIns="0" tIns="0" rIns="0" bIns="0" rtlCol="0" anchor="t" vert="horz"/>
          <a:lstStyle/>
          <a:p>
            <a:pPr indent="0" marL="0">
              <a:lnSpc>
                <a:spcPts val="1500"/>
              </a:lnSpc>
              <a:buNone/>
            </a:pPr>
            <a:r>
              <a:rPr lang="en-US" sz="1050" dirty="0">
                <a:solidFill>
                  <a:srgbClr val="FACC15"/>
                </a:solidFill>
                <a:latin typeface="ui-monospace" pitchFamily="34" charset="0"/>
                <a:ea typeface="ui-monospace" pitchFamily="34" charset="-122"/>
                <a:cs typeface="ui-monospace" pitchFamily="34" charset="-120"/>
              </a:rPr>
              <a:t>0.0</a:t>
            </a:r>
            <a:endParaRPr lang="en-US" sz="1050" dirty="0"/>
          </a:p>
        </p:txBody>
      </p:sp>
      <p:sp>
        <p:nvSpPr>
          <p:cNvPr id="55" name="Text 19"/>
          <p:cNvSpPr/>
          <p:nvPr/>
        </p:nvSpPr>
        <p:spPr>
          <a:xfrm>
            <a:off x="2035225" y="3257550"/>
            <a:ext cx="1441073" cy="342900"/>
          </a:xfrm>
          <a:prstGeom prst="rect">
            <a:avLst/>
          </a:prstGeom>
          <a:noFill/>
          <a:ln/>
        </p:spPr>
        <p:txBody>
          <a:bodyPr wrap="square" lIns="0" tIns="0" rIns="0" bIns="0" rtlCol="0" anchor="t" vert="horz"/>
          <a:lstStyle/>
          <a:p>
            <a:pPr indent="0" marL="0">
              <a:lnSpc>
                <a:spcPts val="1500"/>
              </a:lnSpc>
              <a:buNone/>
            </a:pPr>
            <a:r>
              <a:rPr lang="en-US" sz="1050" dirty="0">
                <a:solidFill>
                  <a:srgbClr val="D1D5DB"/>
                </a:solidFill>
                <a:latin typeface="ui-monospace" pitchFamily="34" charset="0"/>
                <a:ea typeface="ui-monospace" pitchFamily="34" charset="-122"/>
                <a:cs typeface="ui-monospace" pitchFamily="34" charset="-120"/>
              </a:rPr>
              <a:t>,</a:t>
            </a:r>
            <a:endParaRPr lang="en-US" sz="1050" dirty="0"/>
          </a:p>
          <a:p>
            <a:pPr indent="0" marL="0">
              <a:lnSpc>
                <a:spcPts val="1500"/>
              </a:lnSpc>
              <a:buNone/>
            </a:pPr>
            <a:r>
              <a:rPr lang="en-US" sz="1050" dirty="0">
                <a:solidFill>
                  <a:srgbClr val="D1D5DB"/>
                </a:solidFill>
                <a:latin typeface="ui-monospace" pitchFamily="34" charset="0"/>
                <a:ea typeface="ui-monospace" pitchFamily="34" charset="-122"/>
                <a:cs typeface="ui-monospace" pitchFamily="34" charset="-120"/>
              </a:rPr>
              <a:t>      </a:t>
            </a:r>
            <a:endParaRPr lang="en-US" sz="1050" dirty="0"/>
          </a:p>
        </p:txBody>
      </p:sp>
      <p:sp>
        <p:nvSpPr>
          <p:cNvPr id="56" name="Text 20"/>
          <p:cNvSpPr/>
          <p:nvPr/>
        </p:nvSpPr>
        <p:spPr>
          <a:xfrm>
            <a:off x="1394668" y="3448050"/>
            <a:ext cx="288250" cy="152400"/>
          </a:xfrm>
          <a:prstGeom prst="rect">
            <a:avLst/>
          </a:prstGeom>
          <a:noFill/>
          <a:ln/>
        </p:spPr>
        <p:txBody>
          <a:bodyPr wrap="square" lIns="0" tIns="0" rIns="0" bIns="0" rtlCol="0" anchor="t" vert="horz"/>
          <a:lstStyle/>
          <a:p>
            <a:pPr indent="0" marL="0">
              <a:lnSpc>
                <a:spcPts val="1500"/>
              </a:lnSpc>
              <a:buNone/>
            </a:pPr>
            <a:r>
              <a:rPr lang="en-US" sz="1050" dirty="0">
                <a:solidFill>
                  <a:srgbClr val="60A5FA"/>
                </a:solidFill>
                <a:latin typeface="ui-monospace" pitchFamily="34" charset="0"/>
                <a:ea typeface="ui-monospace" pitchFamily="34" charset="-122"/>
                <a:cs typeface="ui-monospace" pitchFamily="34" charset="-120"/>
              </a:rPr>
              <a:t>"z"</a:t>
            </a:r>
            <a:endParaRPr lang="en-US" sz="1050" dirty="0"/>
          </a:p>
        </p:txBody>
      </p:sp>
      <p:sp>
        <p:nvSpPr>
          <p:cNvPr id="57" name="Text 21"/>
          <p:cNvSpPr/>
          <p:nvPr/>
        </p:nvSpPr>
        <p:spPr>
          <a:xfrm>
            <a:off x="1634877" y="3448050"/>
            <a:ext cx="192167" cy="152400"/>
          </a:xfrm>
          <a:prstGeom prst="rect">
            <a:avLst/>
          </a:prstGeom>
          <a:noFill/>
          <a:ln/>
        </p:spPr>
        <p:txBody>
          <a:bodyPr wrap="square" lIns="0" tIns="0" rIns="0" bIns="0" rtlCol="0" anchor="t" vert="horz"/>
          <a:lstStyle/>
          <a:p>
            <a:pPr indent="0" marL="0">
              <a:lnSpc>
                <a:spcPts val="1500"/>
              </a:lnSpc>
              <a:buNone/>
            </a:pPr>
            <a:r>
              <a:rPr lang="en-US" sz="1050" dirty="0">
                <a:solidFill>
                  <a:srgbClr val="D1D5DB"/>
                </a:solidFill>
                <a:latin typeface="ui-monospace" pitchFamily="34" charset="0"/>
                <a:ea typeface="ui-monospace" pitchFamily="34" charset="-122"/>
                <a:cs typeface="ui-monospace" pitchFamily="34" charset="-120"/>
              </a:rPr>
              <a:t>: </a:t>
            </a:r>
            <a:endParaRPr lang="en-US" sz="1050" dirty="0"/>
          </a:p>
        </p:txBody>
      </p:sp>
      <p:sp>
        <p:nvSpPr>
          <p:cNvPr id="58" name="Text 22"/>
          <p:cNvSpPr/>
          <p:nvPr/>
        </p:nvSpPr>
        <p:spPr>
          <a:xfrm>
            <a:off x="1795016" y="3448050"/>
            <a:ext cx="288250" cy="152400"/>
          </a:xfrm>
          <a:prstGeom prst="rect">
            <a:avLst/>
          </a:prstGeom>
          <a:noFill/>
          <a:ln/>
        </p:spPr>
        <p:txBody>
          <a:bodyPr wrap="square" lIns="0" tIns="0" rIns="0" bIns="0" rtlCol="0" anchor="t" vert="horz"/>
          <a:lstStyle/>
          <a:p>
            <a:pPr indent="0" marL="0">
              <a:lnSpc>
                <a:spcPts val="1500"/>
              </a:lnSpc>
              <a:buNone/>
            </a:pPr>
            <a:r>
              <a:rPr lang="en-US" sz="1050" dirty="0">
                <a:solidFill>
                  <a:srgbClr val="FACC15"/>
                </a:solidFill>
                <a:latin typeface="ui-monospace" pitchFamily="34" charset="0"/>
                <a:ea typeface="ui-monospace" pitchFamily="34" charset="-122"/>
                <a:cs typeface="ui-monospace" pitchFamily="34" charset="-120"/>
              </a:rPr>
              <a:t>0.1</a:t>
            </a:r>
            <a:endParaRPr lang="en-US" sz="1050" dirty="0"/>
          </a:p>
        </p:txBody>
      </p:sp>
      <p:sp>
        <p:nvSpPr>
          <p:cNvPr id="59" name="Text 23"/>
          <p:cNvSpPr/>
          <p:nvPr/>
        </p:nvSpPr>
        <p:spPr>
          <a:xfrm>
            <a:off x="2035225" y="3448050"/>
            <a:ext cx="1441073" cy="342900"/>
          </a:xfrm>
          <a:prstGeom prst="rect">
            <a:avLst/>
          </a:prstGeom>
          <a:noFill/>
          <a:ln/>
        </p:spPr>
        <p:txBody>
          <a:bodyPr wrap="square" lIns="0" tIns="0" rIns="0" bIns="0" rtlCol="0" anchor="t" vert="horz"/>
          <a:lstStyle/>
          <a:p>
            <a:pPr indent="0" marL="0">
              <a:lnSpc>
                <a:spcPts val="1500"/>
              </a:lnSpc>
              <a:buNone/>
            </a:pPr>
            <a:r>
              <a:rPr lang="en-US" sz="1050" dirty="0">
                <a:solidFill>
                  <a:srgbClr val="D1D5DB"/>
                </a:solidFill>
                <a:latin typeface="ui-monospace" pitchFamily="34" charset="0"/>
                <a:ea typeface="ui-monospace" pitchFamily="34" charset="-122"/>
                <a:cs typeface="ui-monospace" pitchFamily="34" charset="-120"/>
              </a:rPr>
              <a:t>,</a:t>
            </a:r>
            <a:endParaRPr lang="en-US" sz="1050" dirty="0"/>
          </a:p>
          <a:p>
            <a:pPr indent="0" marL="0">
              <a:lnSpc>
                <a:spcPts val="1500"/>
              </a:lnSpc>
              <a:buNone/>
            </a:pPr>
            <a:r>
              <a:rPr lang="en-US" sz="1050" dirty="0">
                <a:solidFill>
                  <a:srgbClr val="D1D5DB"/>
                </a:solidFill>
                <a:latin typeface="ui-monospace" pitchFamily="34" charset="0"/>
                <a:ea typeface="ui-monospace" pitchFamily="34" charset="-122"/>
                <a:cs typeface="ui-monospace" pitchFamily="34" charset="-120"/>
              </a:rPr>
              <a:t>      </a:t>
            </a:r>
            <a:endParaRPr lang="en-US" sz="1050" dirty="0"/>
          </a:p>
        </p:txBody>
      </p:sp>
      <p:sp>
        <p:nvSpPr>
          <p:cNvPr id="60" name="Text 24"/>
          <p:cNvSpPr/>
          <p:nvPr/>
        </p:nvSpPr>
        <p:spPr>
          <a:xfrm>
            <a:off x="1394668" y="3638550"/>
            <a:ext cx="864394" cy="152400"/>
          </a:xfrm>
          <a:prstGeom prst="rect">
            <a:avLst/>
          </a:prstGeom>
          <a:noFill/>
          <a:ln/>
        </p:spPr>
        <p:txBody>
          <a:bodyPr wrap="square" lIns="0" tIns="0" rIns="0" bIns="0" rtlCol="0" anchor="t" vert="horz"/>
          <a:lstStyle/>
          <a:p>
            <a:pPr indent="0" marL="0">
              <a:lnSpc>
                <a:spcPts val="1500"/>
              </a:lnSpc>
              <a:buNone/>
            </a:pPr>
            <a:r>
              <a:rPr lang="en-US" sz="1050" dirty="0">
                <a:solidFill>
                  <a:srgbClr val="60A5FA"/>
                </a:solidFill>
                <a:latin typeface="ui-monospace" pitchFamily="34" charset="0"/>
                <a:ea typeface="ui-monospace" pitchFamily="34" charset="-122"/>
                <a:cs typeface="ui-monospace" pitchFamily="34" charset="-120"/>
              </a:rPr>
              <a:t>"gripper"</a:t>
            </a:r>
            <a:endParaRPr lang="en-US" sz="1050" dirty="0"/>
          </a:p>
        </p:txBody>
      </p:sp>
      <p:sp>
        <p:nvSpPr>
          <p:cNvPr id="61" name="Text 25"/>
          <p:cNvSpPr/>
          <p:nvPr/>
        </p:nvSpPr>
        <p:spPr>
          <a:xfrm>
            <a:off x="2114996" y="3638550"/>
            <a:ext cx="192167" cy="152400"/>
          </a:xfrm>
          <a:prstGeom prst="rect">
            <a:avLst/>
          </a:prstGeom>
          <a:noFill/>
          <a:ln/>
        </p:spPr>
        <p:txBody>
          <a:bodyPr wrap="square" lIns="0" tIns="0" rIns="0" bIns="0" rtlCol="0" anchor="t" vert="horz"/>
          <a:lstStyle/>
          <a:p>
            <a:pPr indent="0" marL="0">
              <a:lnSpc>
                <a:spcPts val="1500"/>
              </a:lnSpc>
              <a:buNone/>
            </a:pPr>
            <a:r>
              <a:rPr lang="en-US" sz="1050" dirty="0">
                <a:solidFill>
                  <a:srgbClr val="D1D5DB"/>
                </a:solidFill>
                <a:latin typeface="ui-monospace" pitchFamily="34" charset="0"/>
                <a:ea typeface="ui-monospace" pitchFamily="34" charset="-122"/>
                <a:cs typeface="ui-monospace" pitchFamily="34" charset="-120"/>
              </a:rPr>
              <a:t>: </a:t>
            </a:r>
            <a:endParaRPr lang="en-US" sz="1050" dirty="0"/>
          </a:p>
        </p:txBody>
      </p:sp>
      <p:sp>
        <p:nvSpPr>
          <p:cNvPr id="62" name="Text 26"/>
          <p:cNvSpPr/>
          <p:nvPr/>
        </p:nvSpPr>
        <p:spPr>
          <a:xfrm>
            <a:off x="2275136" y="3638550"/>
            <a:ext cx="576322" cy="152400"/>
          </a:xfrm>
          <a:prstGeom prst="rect">
            <a:avLst/>
          </a:prstGeom>
          <a:noFill/>
          <a:ln/>
        </p:spPr>
        <p:txBody>
          <a:bodyPr wrap="square" lIns="0" tIns="0" rIns="0" bIns="0" rtlCol="0" anchor="t" vert="horz"/>
          <a:lstStyle/>
          <a:p>
            <a:pPr indent="0" marL="0">
              <a:lnSpc>
                <a:spcPts val="1500"/>
              </a:lnSpc>
              <a:buNone/>
            </a:pPr>
            <a:r>
              <a:rPr lang="en-US" sz="1050" dirty="0">
                <a:solidFill>
                  <a:srgbClr val="4ADE80"/>
                </a:solidFill>
                <a:latin typeface="ui-monospace" pitchFamily="34" charset="0"/>
                <a:ea typeface="ui-monospace" pitchFamily="34" charset="-122"/>
                <a:cs typeface="ui-monospace" pitchFamily="34" charset="-120"/>
              </a:rPr>
              <a:t>"open"</a:t>
            </a:r>
            <a:endParaRPr lang="en-US" sz="1050" dirty="0"/>
          </a:p>
        </p:txBody>
      </p:sp>
      <p:sp>
        <p:nvSpPr>
          <p:cNvPr id="63" name="Text 27"/>
          <p:cNvSpPr/>
          <p:nvPr/>
        </p:nvSpPr>
        <p:spPr>
          <a:xfrm>
            <a:off x="1234529" y="3829050"/>
            <a:ext cx="96083" cy="152400"/>
          </a:xfrm>
          <a:prstGeom prst="rect">
            <a:avLst/>
          </a:prstGeom>
          <a:noFill/>
          <a:ln/>
        </p:spPr>
        <p:txBody>
          <a:bodyPr wrap="square" lIns="0" tIns="0" rIns="0" bIns="0" rtlCol="0" anchor="t" vert="horz"/>
          <a:lstStyle/>
          <a:p>
            <a:pPr indent="0" marL="0">
              <a:lnSpc>
                <a:spcPts val="1500"/>
              </a:lnSpc>
              <a:buNone/>
            </a:pPr>
            <a:r>
              <a:rPr lang="en-US" sz="1050" dirty="0">
                <a:solidFill>
                  <a:srgbClr val="FB923C"/>
                </a:solidFill>
                <a:latin typeface="ui-monospace" pitchFamily="34" charset="0"/>
                <a:ea typeface="ui-monospace" pitchFamily="34" charset="-122"/>
                <a:cs typeface="ui-monospace" pitchFamily="34" charset="-120"/>
              </a:rPr>
              <a:t>}</a:t>
            </a:r>
            <a:endParaRPr lang="en-US" sz="1050" dirty="0"/>
          </a:p>
        </p:txBody>
      </p:sp>
      <p:sp>
        <p:nvSpPr>
          <p:cNvPr id="64" name="Text 28"/>
          <p:cNvSpPr/>
          <p:nvPr/>
        </p:nvSpPr>
        <p:spPr>
          <a:xfrm>
            <a:off x="1314599" y="3829050"/>
            <a:ext cx="576322" cy="342900"/>
          </a:xfrm>
          <a:prstGeom prst="rect">
            <a:avLst/>
          </a:prstGeom>
          <a:noFill/>
          <a:ln/>
        </p:spPr>
        <p:txBody>
          <a:bodyPr wrap="square" lIns="0" tIns="0" rIns="0" bIns="0" rtlCol="0" anchor="t" vert="horz"/>
          <a:lstStyle/>
          <a:p>
            <a:pPr indent="0" marL="0">
              <a:lnSpc>
                <a:spcPts val="1500"/>
              </a:lnSpc>
              <a:buNone/>
            </a:pPr>
            <a:r>
              <a:rPr lang="en-US" sz="1050" dirty="0">
                <a:solidFill>
                  <a:srgbClr val="D1D5DB"/>
                </a:solidFill>
                <a:latin typeface="ui-monospace" pitchFamily="34" charset="0"/>
                <a:ea typeface="ui-monospace" pitchFamily="34" charset="-122"/>
                <a:cs typeface="ui-monospace" pitchFamily="34" charset="-120"/>
              </a:rPr>
              <a:t>,</a:t>
            </a:r>
            <a:endParaRPr lang="en-US" sz="1050" dirty="0"/>
          </a:p>
          <a:p>
            <a:pPr indent="0" marL="0">
              <a:lnSpc>
                <a:spcPts val="1500"/>
              </a:lnSpc>
              <a:buNone/>
            </a:pPr>
            <a:r>
              <a:rPr lang="en-US" sz="1050" dirty="0">
                <a:solidFill>
                  <a:srgbClr val="D1D5DB"/>
                </a:solidFill>
                <a:latin typeface="ui-monospace" pitchFamily="34" charset="0"/>
                <a:ea typeface="ui-monospace" pitchFamily="34" charset="-122"/>
                <a:cs typeface="ui-monospace" pitchFamily="34" charset="-120"/>
              </a:rPr>
              <a:t>    </a:t>
            </a:r>
            <a:endParaRPr lang="en-US" sz="1050" dirty="0"/>
          </a:p>
        </p:txBody>
      </p:sp>
      <p:sp>
        <p:nvSpPr>
          <p:cNvPr id="65" name="Text 29"/>
          <p:cNvSpPr/>
          <p:nvPr/>
        </p:nvSpPr>
        <p:spPr>
          <a:xfrm>
            <a:off x="1234529" y="4019550"/>
            <a:ext cx="96083" cy="152400"/>
          </a:xfrm>
          <a:prstGeom prst="rect">
            <a:avLst/>
          </a:prstGeom>
          <a:noFill/>
          <a:ln/>
        </p:spPr>
        <p:txBody>
          <a:bodyPr wrap="square" lIns="0" tIns="0" rIns="0" bIns="0" rtlCol="0" anchor="t" vert="horz"/>
          <a:lstStyle/>
          <a:p>
            <a:pPr indent="0" marL="0">
              <a:lnSpc>
                <a:spcPts val="1500"/>
              </a:lnSpc>
              <a:buNone/>
            </a:pPr>
            <a:r>
              <a:rPr lang="en-US" sz="1050" dirty="0">
                <a:solidFill>
                  <a:srgbClr val="FB923C"/>
                </a:solidFill>
                <a:latin typeface="ui-monospace" pitchFamily="34" charset="0"/>
                <a:ea typeface="ui-monospace" pitchFamily="34" charset="-122"/>
                <a:cs typeface="ui-monospace" pitchFamily="34" charset="-120"/>
              </a:rPr>
              <a:t>{</a:t>
            </a:r>
            <a:endParaRPr lang="en-US" sz="1050" dirty="0"/>
          </a:p>
        </p:txBody>
      </p:sp>
      <p:sp>
        <p:nvSpPr>
          <p:cNvPr id="66" name="Text 30"/>
          <p:cNvSpPr/>
          <p:nvPr/>
        </p:nvSpPr>
        <p:spPr>
          <a:xfrm>
            <a:off x="1394668" y="4210050"/>
            <a:ext cx="288250" cy="152400"/>
          </a:xfrm>
          <a:prstGeom prst="rect">
            <a:avLst/>
          </a:prstGeom>
          <a:noFill/>
          <a:ln/>
        </p:spPr>
        <p:txBody>
          <a:bodyPr wrap="square" lIns="0" tIns="0" rIns="0" bIns="0" rtlCol="0" anchor="t" vert="horz"/>
          <a:lstStyle/>
          <a:p>
            <a:pPr indent="0" marL="0">
              <a:lnSpc>
                <a:spcPts val="1500"/>
              </a:lnSpc>
              <a:buNone/>
            </a:pPr>
            <a:r>
              <a:rPr lang="en-US" sz="1050" dirty="0">
                <a:solidFill>
                  <a:srgbClr val="60A5FA"/>
                </a:solidFill>
                <a:latin typeface="ui-monospace" pitchFamily="34" charset="0"/>
                <a:ea typeface="ui-monospace" pitchFamily="34" charset="-122"/>
                <a:cs typeface="ui-monospace" pitchFamily="34" charset="-120"/>
              </a:rPr>
              <a:t>"x"</a:t>
            </a:r>
            <a:endParaRPr lang="en-US" sz="1050" dirty="0"/>
          </a:p>
        </p:txBody>
      </p:sp>
      <p:sp>
        <p:nvSpPr>
          <p:cNvPr id="67" name="Text 31"/>
          <p:cNvSpPr/>
          <p:nvPr/>
        </p:nvSpPr>
        <p:spPr>
          <a:xfrm>
            <a:off x="1634877" y="4210050"/>
            <a:ext cx="192167" cy="152400"/>
          </a:xfrm>
          <a:prstGeom prst="rect">
            <a:avLst/>
          </a:prstGeom>
          <a:noFill/>
          <a:ln/>
        </p:spPr>
        <p:txBody>
          <a:bodyPr wrap="square" lIns="0" tIns="0" rIns="0" bIns="0" rtlCol="0" anchor="t" vert="horz"/>
          <a:lstStyle/>
          <a:p>
            <a:pPr indent="0" marL="0">
              <a:lnSpc>
                <a:spcPts val="1500"/>
              </a:lnSpc>
              <a:buNone/>
            </a:pPr>
            <a:r>
              <a:rPr lang="en-US" sz="1050" dirty="0">
                <a:solidFill>
                  <a:srgbClr val="D1D5DB"/>
                </a:solidFill>
                <a:latin typeface="ui-monospace" pitchFamily="34" charset="0"/>
                <a:ea typeface="ui-monospace" pitchFamily="34" charset="-122"/>
                <a:cs typeface="ui-monospace" pitchFamily="34" charset="-120"/>
              </a:rPr>
              <a:t>: </a:t>
            </a:r>
            <a:endParaRPr lang="en-US" sz="1050" dirty="0"/>
          </a:p>
        </p:txBody>
      </p:sp>
      <p:sp>
        <p:nvSpPr>
          <p:cNvPr id="68" name="Text 32"/>
          <p:cNvSpPr/>
          <p:nvPr/>
        </p:nvSpPr>
        <p:spPr>
          <a:xfrm>
            <a:off x="1795016" y="4210050"/>
            <a:ext cx="288250" cy="152400"/>
          </a:xfrm>
          <a:prstGeom prst="rect">
            <a:avLst/>
          </a:prstGeom>
          <a:noFill/>
          <a:ln/>
        </p:spPr>
        <p:txBody>
          <a:bodyPr wrap="square" lIns="0" tIns="0" rIns="0" bIns="0" rtlCol="0" anchor="t" vert="horz"/>
          <a:lstStyle/>
          <a:p>
            <a:pPr indent="0" marL="0">
              <a:lnSpc>
                <a:spcPts val="1500"/>
              </a:lnSpc>
              <a:buNone/>
            </a:pPr>
            <a:r>
              <a:rPr lang="en-US" sz="1050" dirty="0">
                <a:solidFill>
                  <a:srgbClr val="FACC15"/>
                </a:solidFill>
                <a:latin typeface="ui-monospace" pitchFamily="34" charset="0"/>
                <a:ea typeface="ui-monospace" pitchFamily="34" charset="-122"/>
                <a:cs typeface="ui-monospace" pitchFamily="34" charset="-120"/>
              </a:rPr>
              <a:t>0.2</a:t>
            </a:r>
            <a:endParaRPr lang="en-US" sz="1050" dirty="0"/>
          </a:p>
        </p:txBody>
      </p:sp>
      <p:sp>
        <p:nvSpPr>
          <p:cNvPr id="69" name="Text 33"/>
          <p:cNvSpPr/>
          <p:nvPr/>
        </p:nvSpPr>
        <p:spPr>
          <a:xfrm>
            <a:off x="2035225" y="4210050"/>
            <a:ext cx="1441073" cy="342900"/>
          </a:xfrm>
          <a:prstGeom prst="rect">
            <a:avLst/>
          </a:prstGeom>
          <a:noFill/>
          <a:ln/>
        </p:spPr>
        <p:txBody>
          <a:bodyPr wrap="square" lIns="0" tIns="0" rIns="0" bIns="0" rtlCol="0" anchor="t" vert="horz"/>
          <a:lstStyle/>
          <a:p>
            <a:pPr indent="0" marL="0">
              <a:lnSpc>
                <a:spcPts val="1500"/>
              </a:lnSpc>
              <a:buNone/>
            </a:pPr>
            <a:r>
              <a:rPr lang="en-US" sz="1050" dirty="0">
                <a:solidFill>
                  <a:srgbClr val="D1D5DB"/>
                </a:solidFill>
                <a:latin typeface="ui-monospace" pitchFamily="34" charset="0"/>
                <a:ea typeface="ui-monospace" pitchFamily="34" charset="-122"/>
                <a:cs typeface="ui-monospace" pitchFamily="34" charset="-120"/>
              </a:rPr>
              <a:t>,</a:t>
            </a:r>
            <a:endParaRPr lang="en-US" sz="1050" dirty="0"/>
          </a:p>
          <a:p>
            <a:pPr indent="0" marL="0">
              <a:lnSpc>
                <a:spcPts val="1500"/>
              </a:lnSpc>
              <a:buNone/>
            </a:pPr>
            <a:r>
              <a:rPr lang="en-US" sz="1050" dirty="0">
                <a:solidFill>
                  <a:srgbClr val="D1D5DB"/>
                </a:solidFill>
                <a:latin typeface="ui-monospace" pitchFamily="34" charset="0"/>
                <a:ea typeface="ui-monospace" pitchFamily="34" charset="-122"/>
                <a:cs typeface="ui-monospace" pitchFamily="34" charset="-120"/>
              </a:rPr>
              <a:t>      </a:t>
            </a:r>
            <a:endParaRPr lang="en-US" sz="1050" dirty="0"/>
          </a:p>
        </p:txBody>
      </p:sp>
      <p:sp>
        <p:nvSpPr>
          <p:cNvPr id="70" name="Text 34"/>
          <p:cNvSpPr/>
          <p:nvPr/>
        </p:nvSpPr>
        <p:spPr>
          <a:xfrm>
            <a:off x="1394668" y="4400550"/>
            <a:ext cx="288250" cy="152400"/>
          </a:xfrm>
          <a:prstGeom prst="rect">
            <a:avLst/>
          </a:prstGeom>
          <a:noFill/>
          <a:ln/>
        </p:spPr>
        <p:txBody>
          <a:bodyPr wrap="square" lIns="0" tIns="0" rIns="0" bIns="0" rtlCol="0" anchor="t" vert="horz"/>
          <a:lstStyle/>
          <a:p>
            <a:pPr indent="0" marL="0">
              <a:lnSpc>
                <a:spcPts val="1500"/>
              </a:lnSpc>
              <a:buNone/>
            </a:pPr>
            <a:r>
              <a:rPr lang="en-US" sz="1050" dirty="0">
                <a:solidFill>
                  <a:srgbClr val="60A5FA"/>
                </a:solidFill>
                <a:latin typeface="ui-monospace" pitchFamily="34" charset="0"/>
                <a:ea typeface="ui-monospace" pitchFamily="34" charset="-122"/>
                <a:cs typeface="ui-monospace" pitchFamily="34" charset="-120"/>
              </a:rPr>
              <a:t>"y"</a:t>
            </a:r>
            <a:endParaRPr lang="en-US" sz="1050" dirty="0"/>
          </a:p>
        </p:txBody>
      </p:sp>
      <p:sp>
        <p:nvSpPr>
          <p:cNvPr id="71" name="Text 35"/>
          <p:cNvSpPr/>
          <p:nvPr/>
        </p:nvSpPr>
        <p:spPr>
          <a:xfrm>
            <a:off x="1634877" y="4400550"/>
            <a:ext cx="192167" cy="152400"/>
          </a:xfrm>
          <a:prstGeom prst="rect">
            <a:avLst/>
          </a:prstGeom>
          <a:noFill/>
          <a:ln/>
        </p:spPr>
        <p:txBody>
          <a:bodyPr wrap="square" lIns="0" tIns="0" rIns="0" bIns="0" rtlCol="0" anchor="t" vert="horz"/>
          <a:lstStyle/>
          <a:p>
            <a:pPr indent="0" marL="0">
              <a:lnSpc>
                <a:spcPts val="1500"/>
              </a:lnSpc>
              <a:buNone/>
            </a:pPr>
            <a:r>
              <a:rPr lang="en-US" sz="1050" dirty="0">
                <a:solidFill>
                  <a:srgbClr val="D1D5DB"/>
                </a:solidFill>
                <a:latin typeface="ui-monospace" pitchFamily="34" charset="0"/>
                <a:ea typeface="ui-monospace" pitchFamily="34" charset="-122"/>
                <a:cs typeface="ui-monospace" pitchFamily="34" charset="-120"/>
              </a:rPr>
              <a:t>: </a:t>
            </a:r>
            <a:endParaRPr lang="en-US" sz="1050" dirty="0"/>
          </a:p>
        </p:txBody>
      </p:sp>
      <p:sp>
        <p:nvSpPr>
          <p:cNvPr id="72" name="Text 36"/>
          <p:cNvSpPr/>
          <p:nvPr/>
        </p:nvSpPr>
        <p:spPr>
          <a:xfrm>
            <a:off x="1795016" y="4400550"/>
            <a:ext cx="288250" cy="152400"/>
          </a:xfrm>
          <a:prstGeom prst="rect">
            <a:avLst/>
          </a:prstGeom>
          <a:noFill/>
          <a:ln/>
        </p:spPr>
        <p:txBody>
          <a:bodyPr wrap="square" lIns="0" tIns="0" rIns="0" bIns="0" rtlCol="0" anchor="t" vert="horz"/>
          <a:lstStyle/>
          <a:p>
            <a:pPr indent="0" marL="0">
              <a:lnSpc>
                <a:spcPts val="1500"/>
              </a:lnSpc>
              <a:buNone/>
            </a:pPr>
            <a:r>
              <a:rPr lang="en-US" sz="1050" dirty="0">
                <a:solidFill>
                  <a:srgbClr val="FACC15"/>
                </a:solidFill>
                <a:latin typeface="ui-monospace" pitchFamily="34" charset="0"/>
                <a:ea typeface="ui-monospace" pitchFamily="34" charset="-122"/>
                <a:cs typeface="ui-monospace" pitchFamily="34" charset="-120"/>
              </a:rPr>
              <a:t>0.1</a:t>
            </a:r>
            <a:endParaRPr lang="en-US" sz="1050" dirty="0"/>
          </a:p>
        </p:txBody>
      </p:sp>
      <p:sp>
        <p:nvSpPr>
          <p:cNvPr id="73" name="Text 37"/>
          <p:cNvSpPr/>
          <p:nvPr/>
        </p:nvSpPr>
        <p:spPr>
          <a:xfrm>
            <a:off x="2035225" y="4400550"/>
            <a:ext cx="1441073" cy="342900"/>
          </a:xfrm>
          <a:prstGeom prst="rect">
            <a:avLst/>
          </a:prstGeom>
          <a:noFill/>
          <a:ln/>
        </p:spPr>
        <p:txBody>
          <a:bodyPr wrap="square" lIns="0" tIns="0" rIns="0" bIns="0" rtlCol="0" anchor="t" vert="horz"/>
          <a:lstStyle/>
          <a:p>
            <a:pPr indent="0" marL="0">
              <a:lnSpc>
                <a:spcPts val="1500"/>
              </a:lnSpc>
              <a:buNone/>
            </a:pPr>
            <a:r>
              <a:rPr lang="en-US" sz="1050" dirty="0">
                <a:solidFill>
                  <a:srgbClr val="D1D5DB"/>
                </a:solidFill>
                <a:latin typeface="ui-monospace" pitchFamily="34" charset="0"/>
                <a:ea typeface="ui-monospace" pitchFamily="34" charset="-122"/>
                <a:cs typeface="ui-monospace" pitchFamily="34" charset="-120"/>
              </a:rPr>
              <a:t>,</a:t>
            </a:r>
            <a:endParaRPr lang="en-US" sz="1050" dirty="0"/>
          </a:p>
          <a:p>
            <a:pPr indent="0" marL="0">
              <a:lnSpc>
                <a:spcPts val="1500"/>
              </a:lnSpc>
              <a:buNone/>
            </a:pPr>
            <a:r>
              <a:rPr lang="en-US" sz="1050" dirty="0">
                <a:solidFill>
                  <a:srgbClr val="D1D5DB"/>
                </a:solidFill>
                <a:latin typeface="ui-monospace" pitchFamily="34" charset="0"/>
                <a:ea typeface="ui-monospace" pitchFamily="34" charset="-122"/>
                <a:cs typeface="ui-monospace" pitchFamily="34" charset="-120"/>
              </a:rPr>
              <a:t>      </a:t>
            </a:r>
            <a:endParaRPr lang="en-US" sz="1050" dirty="0"/>
          </a:p>
        </p:txBody>
      </p:sp>
      <p:sp>
        <p:nvSpPr>
          <p:cNvPr id="74" name="Text 38"/>
          <p:cNvSpPr/>
          <p:nvPr/>
        </p:nvSpPr>
        <p:spPr>
          <a:xfrm>
            <a:off x="1394668" y="4591050"/>
            <a:ext cx="288250" cy="152400"/>
          </a:xfrm>
          <a:prstGeom prst="rect">
            <a:avLst/>
          </a:prstGeom>
          <a:noFill/>
          <a:ln/>
        </p:spPr>
        <p:txBody>
          <a:bodyPr wrap="square" lIns="0" tIns="0" rIns="0" bIns="0" rtlCol="0" anchor="t" vert="horz"/>
          <a:lstStyle/>
          <a:p>
            <a:pPr indent="0" marL="0">
              <a:lnSpc>
                <a:spcPts val="1500"/>
              </a:lnSpc>
              <a:buNone/>
            </a:pPr>
            <a:r>
              <a:rPr lang="en-US" sz="1050" dirty="0">
                <a:solidFill>
                  <a:srgbClr val="60A5FA"/>
                </a:solidFill>
                <a:latin typeface="ui-monospace" pitchFamily="34" charset="0"/>
                <a:ea typeface="ui-monospace" pitchFamily="34" charset="-122"/>
                <a:cs typeface="ui-monospace" pitchFamily="34" charset="-120"/>
              </a:rPr>
              <a:t>"z"</a:t>
            </a:r>
            <a:endParaRPr lang="en-US" sz="1050" dirty="0"/>
          </a:p>
        </p:txBody>
      </p:sp>
      <p:sp>
        <p:nvSpPr>
          <p:cNvPr id="75" name="Text 39"/>
          <p:cNvSpPr/>
          <p:nvPr/>
        </p:nvSpPr>
        <p:spPr>
          <a:xfrm>
            <a:off x="1634877" y="4591050"/>
            <a:ext cx="192167" cy="152400"/>
          </a:xfrm>
          <a:prstGeom prst="rect">
            <a:avLst/>
          </a:prstGeom>
          <a:noFill/>
          <a:ln/>
        </p:spPr>
        <p:txBody>
          <a:bodyPr wrap="square" lIns="0" tIns="0" rIns="0" bIns="0" rtlCol="0" anchor="t" vert="horz"/>
          <a:lstStyle/>
          <a:p>
            <a:pPr indent="0" marL="0">
              <a:lnSpc>
                <a:spcPts val="1500"/>
              </a:lnSpc>
              <a:buNone/>
            </a:pPr>
            <a:r>
              <a:rPr lang="en-US" sz="1050" dirty="0">
                <a:solidFill>
                  <a:srgbClr val="D1D5DB"/>
                </a:solidFill>
                <a:latin typeface="ui-monospace" pitchFamily="34" charset="0"/>
                <a:ea typeface="ui-monospace" pitchFamily="34" charset="-122"/>
                <a:cs typeface="ui-monospace" pitchFamily="34" charset="-120"/>
              </a:rPr>
              <a:t>: </a:t>
            </a:r>
            <a:endParaRPr lang="en-US" sz="1050" dirty="0"/>
          </a:p>
        </p:txBody>
      </p:sp>
      <p:sp>
        <p:nvSpPr>
          <p:cNvPr id="76" name="Text 40"/>
          <p:cNvSpPr/>
          <p:nvPr/>
        </p:nvSpPr>
        <p:spPr>
          <a:xfrm>
            <a:off x="1795016" y="4591050"/>
            <a:ext cx="384155" cy="152400"/>
          </a:xfrm>
          <a:prstGeom prst="rect">
            <a:avLst/>
          </a:prstGeom>
          <a:noFill/>
          <a:ln/>
        </p:spPr>
        <p:txBody>
          <a:bodyPr wrap="square" lIns="0" tIns="0" rIns="0" bIns="0" rtlCol="0" anchor="t" vert="horz"/>
          <a:lstStyle/>
          <a:p>
            <a:pPr indent="0" marL="0">
              <a:lnSpc>
                <a:spcPts val="1500"/>
              </a:lnSpc>
              <a:buNone/>
            </a:pPr>
            <a:r>
              <a:rPr lang="en-US" sz="1050" dirty="0">
                <a:solidFill>
                  <a:srgbClr val="FACC15"/>
                </a:solidFill>
                <a:latin typeface="ui-monospace" pitchFamily="34" charset="0"/>
                <a:ea typeface="ui-monospace" pitchFamily="34" charset="-122"/>
                <a:cs typeface="ui-monospace" pitchFamily="34" charset="-120"/>
              </a:rPr>
              <a:t>0.05</a:t>
            </a:r>
            <a:endParaRPr lang="en-US" sz="1050" dirty="0"/>
          </a:p>
        </p:txBody>
      </p:sp>
      <p:sp>
        <p:nvSpPr>
          <p:cNvPr id="77" name="Text 41"/>
          <p:cNvSpPr/>
          <p:nvPr/>
        </p:nvSpPr>
        <p:spPr>
          <a:xfrm>
            <a:off x="2115145" y="4591050"/>
            <a:ext cx="1280815" cy="342900"/>
          </a:xfrm>
          <a:prstGeom prst="rect">
            <a:avLst/>
          </a:prstGeom>
          <a:noFill/>
          <a:ln/>
        </p:spPr>
        <p:txBody>
          <a:bodyPr wrap="square" lIns="0" tIns="0" rIns="0" bIns="0" rtlCol="0" anchor="t" vert="horz"/>
          <a:lstStyle/>
          <a:p>
            <a:pPr indent="0" marL="0">
              <a:lnSpc>
                <a:spcPts val="1500"/>
              </a:lnSpc>
              <a:buNone/>
            </a:pPr>
            <a:r>
              <a:rPr lang="en-US" sz="1050" dirty="0">
                <a:solidFill>
                  <a:srgbClr val="D1D5DB"/>
                </a:solidFill>
                <a:latin typeface="ui-monospace" pitchFamily="34" charset="0"/>
                <a:ea typeface="ui-monospace" pitchFamily="34" charset="-122"/>
                <a:cs typeface="ui-monospace" pitchFamily="34" charset="-120"/>
              </a:rPr>
              <a:t>,</a:t>
            </a:r>
            <a:endParaRPr lang="en-US" sz="1050" dirty="0"/>
          </a:p>
          <a:p>
            <a:pPr indent="0" marL="0">
              <a:lnSpc>
                <a:spcPts val="1500"/>
              </a:lnSpc>
              <a:buNone/>
            </a:pPr>
            <a:r>
              <a:rPr lang="en-US" sz="1050" dirty="0">
                <a:solidFill>
                  <a:srgbClr val="D1D5DB"/>
                </a:solidFill>
                <a:latin typeface="ui-monospace" pitchFamily="34" charset="0"/>
                <a:ea typeface="ui-monospace" pitchFamily="34" charset="-122"/>
                <a:cs typeface="ui-monospace" pitchFamily="34" charset="-120"/>
              </a:rPr>
              <a:t>      </a:t>
            </a:r>
            <a:endParaRPr lang="en-US" sz="1050" dirty="0"/>
          </a:p>
        </p:txBody>
      </p:sp>
      <p:sp>
        <p:nvSpPr>
          <p:cNvPr id="78" name="Text 42"/>
          <p:cNvSpPr/>
          <p:nvPr/>
        </p:nvSpPr>
        <p:spPr>
          <a:xfrm>
            <a:off x="1394668" y="4781550"/>
            <a:ext cx="864394" cy="152400"/>
          </a:xfrm>
          <a:prstGeom prst="rect">
            <a:avLst/>
          </a:prstGeom>
          <a:noFill/>
          <a:ln/>
        </p:spPr>
        <p:txBody>
          <a:bodyPr wrap="square" lIns="0" tIns="0" rIns="0" bIns="0" rtlCol="0" anchor="t" vert="horz"/>
          <a:lstStyle/>
          <a:p>
            <a:pPr indent="0" marL="0">
              <a:lnSpc>
                <a:spcPts val="1500"/>
              </a:lnSpc>
              <a:buNone/>
            </a:pPr>
            <a:r>
              <a:rPr lang="en-US" sz="1050" dirty="0">
                <a:solidFill>
                  <a:srgbClr val="60A5FA"/>
                </a:solidFill>
                <a:latin typeface="ui-monospace" pitchFamily="34" charset="0"/>
                <a:ea typeface="ui-monospace" pitchFamily="34" charset="-122"/>
                <a:cs typeface="ui-monospace" pitchFamily="34" charset="-120"/>
              </a:rPr>
              <a:t>"gripper"</a:t>
            </a:r>
            <a:endParaRPr lang="en-US" sz="1050" dirty="0"/>
          </a:p>
        </p:txBody>
      </p:sp>
      <p:sp>
        <p:nvSpPr>
          <p:cNvPr id="79" name="Text 43"/>
          <p:cNvSpPr/>
          <p:nvPr/>
        </p:nvSpPr>
        <p:spPr>
          <a:xfrm>
            <a:off x="2114996" y="4781550"/>
            <a:ext cx="192167" cy="152400"/>
          </a:xfrm>
          <a:prstGeom prst="rect">
            <a:avLst/>
          </a:prstGeom>
          <a:noFill/>
          <a:ln/>
        </p:spPr>
        <p:txBody>
          <a:bodyPr wrap="square" lIns="0" tIns="0" rIns="0" bIns="0" rtlCol="0" anchor="t" vert="horz"/>
          <a:lstStyle/>
          <a:p>
            <a:pPr indent="0" marL="0">
              <a:lnSpc>
                <a:spcPts val="1500"/>
              </a:lnSpc>
              <a:buNone/>
            </a:pPr>
            <a:r>
              <a:rPr lang="en-US" sz="1050" dirty="0">
                <a:solidFill>
                  <a:srgbClr val="D1D5DB"/>
                </a:solidFill>
                <a:latin typeface="ui-monospace" pitchFamily="34" charset="0"/>
                <a:ea typeface="ui-monospace" pitchFamily="34" charset="-122"/>
                <a:cs typeface="ui-monospace" pitchFamily="34" charset="-120"/>
              </a:rPr>
              <a:t>: </a:t>
            </a:r>
            <a:endParaRPr lang="en-US" sz="1050" dirty="0"/>
          </a:p>
        </p:txBody>
      </p:sp>
      <p:sp>
        <p:nvSpPr>
          <p:cNvPr id="80" name="Text 44"/>
          <p:cNvSpPr/>
          <p:nvPr/>
        </p:nvSpPr>
        <p:spPr>
          <a:xfrm>
            <a:off x="2275136" y="4781550"/>
            <a:ext cx="672227" cy="152400"/>
          </a:xfrm>
          <a:prstGeom prst="rect">
            <a:avLst/>
          </a:prstGeom>
          <a:noFill/>
          <a:ln/>
        </p:spPr>
        <p:txBody>
          <a:bodyPr wrap="square" lIns="0" tIns="0" rIns="0" bIns="0" rtlCol="0" anchor="t" vert="horz"/>
          <a:lstStyle/>
          <a:p>
            <a:pPr indent="0" marL="0">
              <a:lnSpc>
                <a:spcPts val="1500"/>
              </a:lnSpc>
              <a:buNone/>
            </a:pPr>
            <a:r>
              <a:rPr lang="en-US" sz="1050" dirty="0">
                <a:solidFill>
                  <a:srgbClr val="4ADE80"/>
                </a:solidFill>
                <a:latin typeface="ui-monospace" pitchFamily="34" charset="0"/>
                <a:ea typeface="ui-monospace" pitchFamily="34" charset="-122"/>
                <a:cs typeface="ui-monospace" pitchFamily="34" charset="-120"/>
              </a:rPr>
              <a:t>"close"</a:t>
            </a:r>
            <a:endParaRPr lang="en-US" sz="1050" dirty="0"/>
          </a:p>
        </p:txBody>
      </p:sp>
      <p:sp>
        <p:nvSpPr>
          <p:cNvPr id="81" name="Text 45"/>
          <p:cNvSpPr/>
          <p:nvPr/>
        </p:nvSpPr>
        <p:spPr>
          <a:xfrm>
            <a:off x="1234529" y="4972050"/>
            <a:ext cx="96083" cy="152400"/>
          </a:xfrm>
          <a:prstGeom prst="rect">
            <a:avLst/>
          </a:prstGeom>
          <a:noFill/>
          <a:ln/>
        </p:spPr>
        <p:txBody>
          <a:bodyPr wrap="square" lIns="0" tIns="0" rIns="0" bIns="0" rtlCol="0" anchor="t" vert="horz"/>
          <a:lstStyle/>
          <a:p>
            <a:pPr indent="0" marL="0">
              <a:lnSpc>
                <a:spcPts val="1500"/>
              </a:lnSpc>
              <a:buNone/>
            </a:pPr>
            <a:r>
              <a:rPr lang="en-US" sz="1050" dirty="0">
                <a:solidFill>
                  <a:srgbClr val="FB923C"/>
                </a:solidFill>
                <a:latin typeface="ui-monospace" pitchFamily="34" charset="0"/>
                <a:ea typeface="ui-monospace" pitchFamily="34" charset="-122"/>
                <a:cs typeface="ui-monospace" pitchFamily="34" charset="-120"/>
              </a:rPr>
              <a:t>}</a:t>
            </a:r>
            <a:endParaRPr lang="en-US" sz="1050" dirty="0"/>
          </a:p>
        </p:txBody>
      </p:sp>
      <p:sp>
        <p:nvSpPr>
          <p:cNvPr id="82" name="Text 46"/>
          <p:cNvSpPr/>
          <p:nvPr/>
        </p:nvSpPr>
        <p:spPr>
          <a:xfrm>
            <a:off x="1314599" y="4972050"/>
            <a:ext cx="576322" cy="342900"/>
          </a:xfrm>
          <a:prstGeom prst="rect">
            <a:avLst/>
          </a:prstGeom>
          <a:noFill/>
          <a:ln/>
        </p:spPr>
        <p:txBody>
          <a:bodyPr wrap="square" lIns="0" tIns="0" rIns="0" bIns="0" rtlCol="0" anchor="t" vert="horz"/>
          <a:lstStyle/>
          <a:p>
            <a:pPr indent="0" marL="0">
              <a:lnSpc>
                <a:spcPts val="1500"/>
              </a:lnSpc>
              <a:buNone/>
            </a:pPr>
            <a:r>
              <a:rPr lang="en-US" sz="1050" dirty="0">
                <a:solidFill>
                  <a:srgbClr val="D1D5DB"/>
                </a:solidFill>
                <a:latin typeface="ui-monospace" pitchFamily="34" charset="0"/>
                <a:ea typeface="ui-monospace" pitchFamily="34" charset="-122"/>
                <a:cs typeface="ui-monospace" pitchFamily="34" charset="-120"/>
              </a:rPr>
              <a:t>,</a:t>
            </a:r>
            <a:endParaRPr lang="en-US" sz="1050" dirty="0"/>
          </a:p>
          <a:p>
            <a:pPr indent="0" marL="0">
              <a:lnSpc>
                <a:spcPts val="1500"/>
              </a:lnSpc>
              <a:buNone/>
            </a:pPr>
            <a:r>
              <a:rPr lang="en-US" sz="1050" dirty="0">
                <a:solidFill>
                  <a:srgbClr val="D1D5DB"/>
                </a:solidFill>
                <a:latin typeface="ui-monospace" pitchFamily="34" charset="0"/>
                <a:ea typeface="ui-monospace" pitchFamily="34" charset="-122"/>
                <a:cs typeface="ui-monospace" pitchFamily="34" charset="-120"/>
              </a:rPr>
              <a:t>    </a:t>
            </a:r>
            <a:endParaRPr lang="en-US" sz="1050" dirty="0"/>
          </a:p>
        </p:txBody>
      </p:sp>
      <p:sp>
        <p:nvSpPr>
          <p:cNvPr id="83" name="Text 47"/>
          <p:cNvSpPr/>
          <p:nvPr/>
        </p:nvSpPr>
        <p:spPr>
          <a:xfrm>
            <a:off x="1234529" y="5162550"/>
            <a:ext cx="96083" cy="152400"/>
          </a:xfrm>
          <a:prstGeom prst="rect">
            <a:avLst/>
          </a:prstGeom>
          <a:noFill/>
          <a:ln/>
        </p:spPr>
        <p:txBody>
          <a:bodyPr wrap="square" lIns="0" tIns="0" rIns="0" bIns="0" rtlCol="0" anchor="t" vert="horz"/>
          <a:lstStyle/>
          <a:p>
            <a:pPr indent="0" marL="0">
              <a:lnSpc>
                <a:spcPts val="1500"/>
              </a:lnSpc>
              <a:buNone/>
            </a:pPr>
            <a:r>
              <a:rPr lang="en-US" sz="1050" dirty="0">
                <a:solidFill>
                  <a:srgbClr val="FB923C"/>
                </a:solidFill>
                <a:latin typeface="ui-monospace" pitchFamily="34" charset="0"/>
                <a:ea typeface="ui-monospace" pitchFamily="34" charset="-122"/>
                <a:cs typeface="ui-monospace" pitchFamily="34" charset="-120"/>
              </a:rPr>
              <a:t>{</a:t>
            </a:r>
            <a:endParaRPr lang="en-US" sz="1050" dirty="0"/>
          </a:p>
        </p:txBody>
      </p:sp>
      <p:sp>
        <p:nvSpPr>
          <p:cNvPr id="84" name="Text 48"/>
          <p:cNvSpPr/>
          <p:nvPr/>
        </p:nvSpPr>
        <p:spPr>
          <a:xfrm>
            <a:off x="1394668" y="5353050"/>
            <a:ext cx="288250" cy="152400"/>
          </a:xfrm>
          <a:prstGeom prst="rect">
            <a:avLst/>
          </a:prstGeom>
          <a:noFill/>
          <a:ln/>
        </p:spPr>
        <p:txBody>
          <a:bodyPr wrap="square" lIns="0" tIns="0" rIns="0" bIns="0" rtlCol="0" anchor="t" vert="horz"/>
          <a:lstStyle/>
          <a:p>
            <a:pPr indent="0" marL="0">
              <a:lnSpc>
                <a:spcPts val="1500"/>
              </a:lnSpc>
              <a:buNone/>
            </a:pPr>
            <a:r>
              <a:rPr lang="en-US" sz="1050" dirty="0">
                <a:solidFill>
                  <a:srgbClr val="60A5FA"/>
                </a:solidFill>
                <a:latin typeface="ui-monospace" pitchFamily="34" charset="0"/>
                <a:ea typeface="ui-monospace" pitchFamily="34" charset="-122"/>
                <a:cs typeface="ui-monospace" pitchFamily="34" charset="-120"/>
              </a:rPr>
              <a:t>"x"</a:t>
            </a:r>
            <a:endParaRPr lang="en-US" sz="1050" dirty="0"/>
          </a:p>
        </p:txBody>
      </p:sp>
      <p:sp>
        <p:nvSpPr>
          <p:cNvPr id="85" name="Text 49"/>
          <p:cNvSpPr/>
          <p:nvPr/>
        </p:nvSpPr>
        <p:spPr>
          <a:xfrm>
            <a:off x="1634877" y="5353050"/>
            <a:ext cx="192167" cy="152400"/>
          </a:xfrm>
          <a:prstGeom prst="rect">
            <a:avLst/>
          </a:prstGeom>
          <a:noFill/>
          <a:ln/>
        </p:spPr>
        <p:txBody>
          <a:bodyPr wrap="square" lIns="0" tIns="0" rIns="0" bIns="0" rtlCol="0" anchor="t" vert="horz"/>
          <a:lstStyle/>
          <a:p>
            <a:pPr indent="0" marL="0">
              <a:lnSpc>
                <a:spcPts val="1500"/>
              </a:lnSpc>
              <a:buNone/>
            </a:pPr>
            <a:r>
              <a:rPr lang="en-US" sz="1050" dirty="0">
                <a:solidFill>
                  <a:srgbClr val="D1D5DB"/>
                </a:solidFill>
                <a:latin typeface="ui-monospace" pitchFamily="34" charset="0"/>
                <a:ea typeface="ui-monospace" pitchFamily="34" charset="-122"/>
                <a:cs typeface="ui-monospace" pitchFamily="34" charset="-120"/>
              </a:rPr>
              <a:t>: </a:t>
            </a:r>
            <a:endParaRPr lang="en-US" sz="1050" dirty="0"/>
          </a:p>
        </p:txBody>
      </p:sp>
      <p:sp>
        <p:nvSpPr>
          <p:cNvPr id="86" name="Text 50"/>
          <p:cNvSpPr/>
          <p:nvPr/>
        </p:nvSpPr>
        <p:spPr>
          <a:xfrm>
            <a:off x="1795016" y="5353050"/>
            <a:ext cx="288250" cy="152400"/>
          </a:xfrm>
          <a:prstGeom prst="rect">
            <a:avLst/>
          </a:prstGeom>
          <a:noFill/>
          <a:ln/>
        </p:spPr>
        <p:txBody>
          <a:bodyPr wrap="square" lIns="0" tIns="0" rIns="0" bIns="0" rtlCol="0" anchor="t" vert="horz"/>
          <a:lstStyle/>
          <a:p>
            <a:pPr indent="0" marL="0">
              <a:lnSpc>
                <a:spcPts val="1500"/>
              </a:lnSpc>
              <a:buNone/>
            </a:pPr>
            <a:r>
              <a:rPr lang="en-US" sz="1050" dirty="0">
                <a:solidFill>
                  <a:srgbClr val="FACC15"/>
                </a:solidFill>
                <a:latin typeface="ui-monospace" pitchFamily="34" charset="0"/>
                <a:ea typeface="ui-monospace" pitchFamily="34" charset="-122"/>
                <a:cs typeface="ui-monospace" pitchFamily="34" charset="-120"/>
              </a:rPr>
              <a:t>0.1</a:t>
            </a:r>
            <a:endParaRPr lang="en-US" sz="1050" dirty="0"/>
          </a:p>
        </p:txBody>
      </p:sp>
      <p:sp>
        <p:nvSpPr>
          <p:cNvPr id="87" name="Text 51"/>
          <p:cNvSpPr/>
          <p:nvPr/>
        </p:nvSpPr>
        <p:spPr>
          <a:xfrm>
            <a:off x="2035225" y="5353050"/>
            <a:ext cx="1441073" cy="342900"/>
          </a:xfrm>
          <a:prstGeom prst="rect">
            <a:avLst/>
          </a:prstGeom>
          <a:noFill/>
          <a:ln/>
        </p:spPr>
        <p:txBody>
          <a:bodyPr wrap="square" lIns="0" tIns="0" rIns="0" bIns="0" rtlCol="0" anchor="t" vert="horz"/>
          <a:lstStyle/>
          <a:p>
            <a:pPr indent="0" marL="0">
              <a:lnSpc>
                <a:spcPts val="1500"/>
              </a:lnSpc>
              <a:buNone/>
            </a:pPr>
            <a:r>
              <a:rPr lang="en-US" sz="1050" dirty="0">
                <a:solidFill>
                  <a:srgbClr val="D1D5DB"/>
                </a:solidFill>
                <a:latin typeface="ui-monospace" pitchFamily="34" charset="0"/>
                <a:ea typeface="ui-monospace" pitchFamily="34" charset="-122"/>
                <a:cs typeface="ui-monospace" pitchFamily="34" charset="-120"/>
              </a:rPr>
              <a:t>,</a:t>
            </a:r>
            <a:endParaRPr lang="en-US" sz="1050" dirty="0"/>
          </a:p>
          <a:p>
            <a:pPr indent="0" marL="0">
              <a:lnSpc>
                <a:spcPts val="1500"/>
              </a:lnSpc>
              <a:buNone/>
            </a:pPr>
            <a:r>
              <a:rPr lang="en-US" sz="1050" dirty="0">
                <a:solidFill>
                  <a:srgbClr val="D1D5DB"/>
                </a:solidFill>
                <a:latin typeface="ui-monospace" pitchFamily="34" charset="0"/>
                <a:ea typeface="ui-monospace" pitchFamily="34" charset="-122"/>
                <a:cs typeface="ui-monospace" pitchFamily="34" charset="-120"/>
              </a:rPr>
              <a:t>      </a:t>
            </a:r>
            <a:endParaRPr lang="en-US" sz="1050" dirty="0"/>
          </a:p>
        </p:txBody>
      </p:sp>
      <p:sp>
        <p:nvSpPr>
          <p:cNvPr id="88" name="Text 52"/>
          <p:cNvSpPr/>
          <p:nvPr/>
        </p:nvSpPr>
        <p:spPr>
          <a:xfrm>
            <a:off x="1394668" y="5543550"/>
            <a:ext cx="288250" cy="152400"/>
          </a:xfrm>
          <a:prstGeom prst="rect">
            <a:avLst/>
          </a:prstGeom>
          <a:noFill/>
          <a:ln/>
        </p:spPr>
        <p:txBody>
          <a:bodyPr wrap="square" lIns="0" tIns="0" rIns="0" bIns="0" rtlCol="0" anchor="t" vert="horz"/>
          <a:lstStyle/>
          <a:p>
            <a:pPr indent="0" marL="0">
              <a:lnSpc>
                <a:spcPts val="1500"/>
              </a:lnSpc>
              <a:buNone/>
            </a:pPr>
            <a:r>
              <a:rPr lang="en-US" sz="1050" dirty="0">
                <a:solidFill>
                  <a:srgbClr val="60A5FA"/>
                </a:solidFill>
                <a:latin typeface="ui-monospace" pitchFamily="34" charset="0"/>
                <a:ea typeface="ui-monospace" pitchFamily="34" charset="-122"/>
                <a:cs typeface="ui-monospace" pitchFamily="34" charset="-120"/>
              </a:rPr>
              <a:t>"y"</a:t>
            </a:r>
            <a:endParaRPr lang="en-US" sz="1050" dirty="0"/>
          </a:p>
        </p:txBody>
      </p:sp>
      <p:sp>
        <p:nvSpPr>
          <p:cNvPr id="89" name="Text 53"/>
          <p:cNvSpPr/>
          <p:nvPr/>
        </p:nvSpPr>
        <p:spPr>
          <a:xfrm>
            <a:off x="1634877" y="5543550"/>
            <a:ext cx="192167" cy="152400"/>
          </a:xfrm>
          <a:prstGeom prst="rect">
            <a:avLst/>
          </a:prstGeom>
          <a:noFill/>
          <a:ln/>
        </p:spPr>
        <p:txBody>
          <a:bodyPr wrap="square" lIns="0" tIns="0" rIns="0" bIns="0" rtlCol="0" anchor="t" vert="horz"/>
          <a:lstStyle/>
          <a:p>
            <a:pPr indent="0" marL="0">
              <a:lnSpc>
                <a:spcPts val="1500"/>
              </a:lnSpc>
              <a:buNone/>
            </a:pPr>
            <a:r>
              <a:rPr lang="en-US" sz="1050" dirty="0">
                <a:solidFill>
                  <a:srgbClr val="D1D5DB"/>
                </a:solidFill>
                <a:latin typeface="ui-monospace" pitchFamily="34" charset="0"/>
                <a:ea typeface="ui-monospace" pitchFamily="34" charset="-122"/>
                <a:cs typeface="ui-monospace" pitchFamily="34" charset="-120"/>
              </a:rPr>
              <a:t>: </a:t>
            </a:r>
            <a:endParaRPr lang="en-US" sz="1050" dirty="0"/>
          </a:p>
        </p:txBody>
      </p:sp>
      <p:sp>
        <p:nvSpPr>
          <p:cNvPr id="90" name="Text 54"/>
          <p:cNvSpPr/>
          <p:nvPr/>
        </p:nvSpPr>
        <p:spPr>
          <a:xfrm>
            <a:off x="1795016" y="5543550"/>
            <a:ext cx="288250" cy="152400"/>
          </a:xfrm>
          <a:prstGeom prst="rect">
            <a:avLst/>
          </a:prstGeom>
          <a:noFill/>
          <a:ln/>
        </p:spPr>
        <p:txBody>
          <a:bodyPr wrap="square" lIns="0" tIns="0" rIns="0" bIns="0" rtlCol="0" anchor="t" vert="horz"/>
          <a:lstStyle/>
          <a:p>
            <a:pPr indent="0" marL="0">
              <a:lnSpc>
                <a:spcPts val="1500"/>
              </a:lnSpc>
              <a:buNone/>
            </a:pPr>
            <a:r>
              <a:rPr lang="en-US" sz="1050" dirty="0">
                <a:solidFill>
                  <a:srgbClr val="FACC15"/>
                </a:solidFill>
                <a:latin typeface="ui-monospace" pitchFamily="34" charset="0"/>
                <a:ea typeface="ui-monospace" pitchFamily="34" charset="-122"/>
                <a:cs typeface="ui-monospace" pitchFamily="34" charset="-120"/>
              </a:rPr>
              <a:t>0.2</a:t>
            </a:r>
            <a:endParaRPr lang="en-US" sz="1050" dirty="0"/>
          </a:p>
        </p:txBody>
      </p:sp>
      <p:sp>
        <p:nvSpPr>
          <p:cNvPr id="91" name="Text 55"/>
          <p:cNvSpPr/>
          <p:nvPr/>
        </p:nvSpPr>
        <p:spPr>
          <a:xfrm>
            <a:off x="2035225" y="5543550"/>
            <a:ext cx="1441073" cy="342900"/>
          </a:xfrm>
          <a:prstGeom prst="rect">
            <a:avLst/>
          </a:prstGeom>
          <a:noFill/>
          <a:ln/>
        </p:spPr>
        <p:txBody>
          <a:bodyPr wrap="square" lIns="0" tIns="0" rIns="0" bIns="0" rtlCol="0" anchor="t" vert="horz"/>
          <a:lstStyle/>
          <a:p>
            <a:pPr indent="0" marL="0">
              <a:lnSpc>
                <a:spcPts val="1500"/>
              </a:lnSpc>
              <a:buNone/>
            </a:pPr>
            <a:r>
              <a:rPr lang="en-US" sz="1050" dirty="0">
                <a:solidFill>
                  <a:srgbClr val="D1D5DB"/>
                </a:solidFill>
                <a:latin typeface="ui-monospace" pitchFamily="34" charset="0"/>
                <a:ea typeface="ui-monospace" pitchFamily="34" charset="-122"/>
                <a:cs typeface="ui-monospace" pitchFamily="34" charset="-120"/>
              </a:rPr>
              <a:t>,</a:t>
            </a:r>
            <a:endParaRPr lang="en-US" sz="1050" dirty="0"/>
          </a:p>
          <a:p>
            <a:pPr indent="0" marL="0">
              <a:lnSpc>
                <a:spcPts val="1500"/>
              </a:lnSpc>
              <a:buNone/>
            </a:pPr>
            <a:r>
              <a:rPr lang="en-US" sz="1050" dirty="0">
                <a:solidFill>
                  <a:srgbClr val="D1D5DB"/>
                </a:solidFill>
                <a:latin typeface="ui-monospace" pitchFamily="34" charset="0"/>
                <a:ea typeface="ui-monospace" pitchFamily="34" charset="-122"/>
                <a:cs typeface="ui-monospace" pitchFamily="34" charset="-120"/>
              </a:rPr>
              <a:t>      </a:t>
            </a:r>
            <a:endParaRPr lang="en-US" sz="1050" dirty="0"/>
          </a:p>
        </p:txBody>
      </p:sp>
      <p:sp>
        <p:nvSpPr>
          <p:cNvPr id="92" name="Text 56"/>
          <p:cNvSpPr/>
          <p:nvPr/>
        </p:nvSpPr>
        <p:spPr>
          <a:xfrm>
            <a:off x="1394668" y="5734050"/>
            <a:ext cx="288250" cy="152400"/>
          </a:xfrm>
          <a:prstGeom prst="rect">
            <a:avLst/>
          </a:prstGeom>
          <a:noFill/>
          <a:ln/>
        </p:spPr>
        <p:txBody>
          <a:bodyPr wrap="square" lIns="0" tIns="0" rIns="0" bIns="0" rtlCol="0" anchor="t" vert="horz"/>
          <a:lstStyle/>
          <a:p>
            <a:pPr indent="0" marL="0">
              <a:lnSpc>
                <a:spcPts val="1500"/>
              </a:lnSpc>
              <a:buNone/>
            </a:pPr>
            <a:r>
              <a:rPr lang="en-US" sz="1050" dirty="0">
                <a:solidFill>
                  <a:srgbClr val="60A5FA"/>
                </a:solidFill>
                <a:latin typeface="ui-monospace" pitchFamily="34" charset="0"/>
                <a:ea typeface="ui-monospace" pitchFamily="34" charset="-122"/>
                <a:cs typeface="ui-monospace" pitchFamily="34" charset="-120"/>
              </a:rPr>
              <a:t>"z"</a:t>
            </a:r>
            <a:endParaRPr lang="en-US" sz="1050" dirty="0"/>
          </a:p>
        </p:txBody>
      </p:sp>
      <p:sp>
        <p:nvSpPr>
          <p:cNvPr id="93" name="Text 57"/>
          <p:cNvSpPr/>
          <p:nvPr/>
        </p:nvSpPr>
        <p:spPr>
          <a:xfrm>
            <a:off x="1634877" y="5734050"/>
            <a:ext cx="192167" cy="152400"/>
          </a:xfrm>
          <a:prstGeom prst="rect">
            <a:avLst/>
          </a:prstGeom>
          <a:noFill/>
          <a:ln/>
        </p:spPr>
        <p:txBody>
          <a:bodyPr wrap="square" lIns="0" tIns="0" rIns="0" bIns="0" rtlCol="0" anchor="t" vert="horz"/>
          <a:lstStyle/>
          <a:p>
            <a:pPr indent="0" marL="0">
              <a:lnSpc>
                <a:spcPts val="1500"/>
              </a:lnSpc>
              <a:buNone/>
            </a:pPr>
            <a:r>
              <a:rPr lang="en-US" sz="1050" dirty="0">
                <a:solidFill>
                  <a:srgbClr val="D1D5DB"/>
                </a:solidFill>
                <a:latin typeface="ui-monospace" pitchFamily="34" charset="0"/>
                <a:ea typeface="ui-monospace" pitchFamily="34" charset="-122"/>
                <a:cs typeface="ui-monospace" pitchFamily="34" charset="-120"/>
              </a:rPr>
              <a:t>: </a:t>
            </a:r>
            <a:endParaRPr lang="en-US" sz="1050" dirty="0"/>
          </a:p>
        </p:txBody>
      </p:sp>
      <p:sp>
        <p:nvSpPr>
          <p:cNvPr id="94" name="Text 58"/>
          <p:cNvSpPr/>
          <p:nvPr/>
        </p:nvSpPr>
        <p:spPr>
          <a:xfrm>
            <a:off x="1795016" y="5734050"/>
            <a:ext cx="288250" cy="152400"/>
          </a:xfrm>
          <a:prstGeom prst="rect">
            <a:avLst/>
          </a:prstGeom>
          <a:noFill/>
          <a:ln/>
        </p:spPr>
        <p:txBody>
          <a:bodyPr wrap="square" lIns="0" tIns="0" rIns="0" bIns="0" rtlCol="0" anchor="t" vert="horz"/>
          <a:lstStyle/>
          <a:p>
            <a:pPr indent="0" marL="0">
              <a:lnSpc>
                <a:spcPts val="1500"/>
              </a:lnSpc>
              <a:buNone/>
            </a:pPr>
            <a:r>
              <a:rPr lang="en-US" sz="1050" dirty="0">
                <a:solidFill>
                  <a:srgbClr val="FACC15"/>
                </a:solidFill>
                <a:latin typeface="ui-monospace" pitchFamily="34" charset="0"/>
                <a:ea typeface="ui-monospace" pitchFamily="34" charset="-122"/>
                <a:cs typeface="ui-monospace" pitchFamily="34" charset="-120"/>
              </a:rPr>
              <a:t>0.1</a:t>
            </a:r>
            <a:endParaRPr lang="en-US" sz="1050" dirty="0"/>
          </a:p>
        </p:txBody>
      </p:sp>
      <p:sp>
        <p:nvSpPr>
          <p:cNvPr id="95" name="Text 59"/>
          <p:cNvSpPr/>
          <p:nvPr/>
        </p:nvSpPr>
        <p:spPr>
          <a:xfrm>
            <a:off x="2035225" y="5734050"/>
            <a:ext cx="1441073" cy="342900"/>
          </a:xfrm>
          <a:prstGeom prst="rect">
            <a:avLst/>
          </a:prstGeom>
          <a:noFill/>
          <a:ln/>
        </p:spPr>
        <p:txBody>
          <a:bodyPr wrap="square" lIns="0" tIns="0" rIns="0" bIns="0" rtlCol="0" anchor="t" vert="horz"/>
          <a:lstStyle/>
          <a:p>
            <a:pPr indent="0" marL="0">
              <a:lnSpc>
                <a:spcPts val="1500"/>
              </a:lnSpc>
              <a:buNone/>
            </a:pPr>
            <a:r>
              <a:rPr lang="en-US" sz="1050" dirty="0">
                <a:solidFill>
                  <a:srgbClr val="D1D5DB"/>
                </a:solidFill>
                <a:latin typeface="ui-monospace" pitchFamily="34" charset="0"/>
                <a:ea typeface="ui-monospace" pitchFamily="34" charset="-122"/>
                <a:cs typeface="ui-monospace" pitchFamily="34" charset="-120"/>
              </a:rPr>
              <a:t>,</a:t>
            </a:r>
            <a:endParaRPr lang="en-US" sz="1050" dirty="0"/>
          </a:p>
          <a:p>
            <a:pPr indent="0" marL="0">
              <a:lnSpc>
                <a:spcPts val="1500"/>
              </a:lnSpc>
              <a:buNone/>
            </a:pPr>
            <a:r>
              <a:rPr lang="en-US" sz="1050" dirty="0">
                <a:solidFill>
                  <a:srgbClr val="D1D5DB"/>
                </a:solidFill>
                <a:latin typeface="ui-monospace" pitchFamily="34" charset="0"/>
                <a:ea typeface="ui-monospace" pitchFamily="34" charset="-122"/>
                <a:cs typeface="ui-monospace" pitchFamily="34" charset="-120"/>
              </a:rPr>
              <a:t>      </a:t>
            </a:r>
            <a:endParaRPr lang="en-US" sz="1050" dirty="0"/>
          </a:p>
        </p:txBody>
      </p:sp>
      <p:sp>
        <p:nvSpPr>
          <p:cNvPr id="96" name="Text 60"/>
          <p:cNvSpPr/>
          <p:nvPr/>
        </p:nvSpPr>
        <p:spPr>
          <a:xfrm>
            <a:off x="1394668" y="5924550"/>
            <a:ext cx="864394" cy="152400"/>
          </a:xfrm>
          <a:prstGeom prst="rect">
            <a:avLst/>
          </a:prstGeom>
          <a:noFill/>
          <a:ln/>
        </p:spPr>
        <p:txBody>
          <a:bodyPr wrap="square" lIns="0" tIns="0" rIns="0" bIns="0" rtlCol="0" anchor="t" vert="horz"/>
          <a:lstStyle/>
          <a:p>
            <a:pPr indent="0" marL="0">
              <a:lnSpc>
                <a:spcPts val="1500"/>
              </a:lnSpc>
              <a:buNone/>
            </a:pPr>
            <a:r>
              <a:rPr lang="en-US" sz="1050" dirty="0">
                <a:solidFill>
                  <a:srgbClr val="60A5FA"/>
                </a:solidFill>
                <a:latin typeface="ui-monospace" pitchFamily="34" charset="0"/>
                <a:ea typeface="ui-monospace" pitchFamily="34" charset="-122"/>
                <a:cs typeface="ui-monospace" pitchFamily="34" charset="-120"/>
              </a:rPr>
              <a:t>"gripper"</a:t>
            </a:r>
            <a:endParaRPr lang="en-US" sz="1050" dirty="0"/>
          </a:p>
        </p:txBody>
      </p:sp>
      <p:sp>
        <p:nvSpPr>
          <p:cNvPr id="97" name="Text 61"/>
          <p:cNvSpPr/>
          <p:nvPr/>
        </p:nvSpPr>
        <p:spPr>
          <a:xfrm>
            <a:off x="2114996" y="5924550"/>
            <a:ext cx="192167" cy="152400"/>
          </a:xfrm>
          <a:prstGeom prst="rect">
            <a:avLst/>
          </a:prstGeom>
          <a:noFill/>
          <a:ln/>
        </p:spPr>
        <p:txBody>
          <a:bodyPr wrap="square" lIns="0" tIns="0" rIns="0" bIns="0" rtlCol="0" anchor="t" vert="horz"/>
          <a:lstStyle/>
          <a:p>
            <a:pPr indent="0" marL="0">
              <a:lnSpc>
                <a:spcPts val="1500"/>
              </a:lnSpc>
              <a:buNone/>
            </a:pPr>
            <a:r>
              <a:rPr lang="en-US" sz="1050" dirty="0">
                <a:solidFill>
                  <a:srgbClr val="D1D5DB"/>
                </a:solidFill>
                <a:latin typeface="ui-monospace" pitchFamily="34" charset="0"/>
                <a:ea typeface="ui-monospace" pitchFamily="34" charset="-122"/>
                <a:cs typeface="ui-monospace" pitchFamily="34" charset="-120"/>
              </a:rPr>
              <a:t>: </a:t>
            </a:r>
            <a:endParaRPr lang="en-US" sz="1050" dirty="0"/>
          </a:p>
        </p:txBody>
      </p:sp>
      <p:sp>
        <p:nvSpPr>
          <p:cNvPr id="98" name="Text 62"/>
          <p:cNvSpPr/>
          <p:nvPr/>
        </p:nvSpPr>
        <p:spPr>
          <a:xfrm>
            <a:off x="2275136" y="5924550"/>
            <a:ext cx="576322" cy="152400"/>
          </a:xfrm>
          <a:prstGeom prst="rect">
            <a:avLst/>
          </a:prstGeom>
          <a:noFill/>
          <a:ln/>
        </p:spPr>
        <p:txBody>
          <a:bodyPr wrap="square" lIns="0" tIns="0" rIns="0" bIns="0" rtlCol="0" anchor="t" vert="horz"/>
          <a:lstStyle/>
          <a:p>
            <a:pPr indent="0" marL="0">
              <a:lnSpc>
                <a:spcPts val="1500"/>
              </a:lnSpc>
              <a:buNone/>
            </a:pPr>
            <a:r>
              <a:rPr lang="en-US" sz="1050" dirty="0">
                <a:solidFill>
                  <a:srgbClr val="4ADE80"/>
                </a:solidFill>
                <a:latin typeface="ui-monospace" pitchFamily="34" charset="0"/>
                <a:ea typeface="ui-monospace" pitchFamily="34" charset="-122"/>
                <a:cs typeface="ui-monospace" pitchFamily="34" charset="-120"/>
              </a:rPr>
              <a:t>"open"</a:t>
            </a:r>
            <a:endParaRPr lang="en-US" sz="1050" dirty="0"/>
          </a:p>
        </p:txBody>
      </p:sp>
      <p:sp>
        <p:nvSpPr>
          <p:cNvPr id="99" name="Text 63"/>
          <p:cNvSpPr/>
          <p:nvPr/>
        </p:nvSpPr>
        <p:spPr>
          <a:xfrm>
            <a:off x="1234529" y="6115050"/>
            <a:ext cx="96083" cy="152400"/>
          </a:xfrm>
          <a:prstGeom prst="rect">
            <a:avLst/>
          </a:prstGeom>
          <a:noFill/>
          <a:ln/>
        </p:spPr>
        <p:txBody>
          <a:bodyPr wrap="square" lIns="0" tIns="0" rIns="0" bIns="0" rtlCol="0" anchor="t" vert="horz"/>
          <a:lstStyle/>
          <a:p>
            <a:pPr indent="0" marL="0">
              <a:lnSpc>
                <a:spcPts val="1500"/>
              </a:lnSpc>
              <a:buNone/>
            </a:pPr>
            <a:r>
              <a:rPr lang="en-US" sz="1050" dirty="0">
                <a:solidFill>
                  <a:srgbClr val="FB923C"/>
                </a:solidFill>
                <a:latin typeface="ui-monospace" pitchFamily="34" charset="0"/>
                <a:ea typeface="ui-monospace" pitchFamily="34" charset="-122"/>
                <a:cs typeface="ui-monospace" pitchFamily="34" charset="-120"/>
              </a:rPr>
              <a:t>}</a:t>
            </a:r>
            <a:endParaRPr lang="en-US" sz="1050" dirty="0"/>
          </a:p>
        </p:txBody>
      </p:sp>
      <p:sp>
        <p:nvSpPr>
          <p:cNvPr id="100" name="Text 64"/>
          <p:cNvSpPr/>
          <p:nvPr/>
        </p:nvSpPr>
        <p:spPr>
          <a:xfrm>
            <a:off x="1074539" y="6305550"/>
            <a:ext cx="96083" cy="152400"/>
          </a:xfrm>
          <a:prstGeom prst="rect">
            <a:avLst/>
          </a:prstGeom>
          <a:noFill/>
          <a:ln/>
        </p:spPr>
        <p:txBody>
          <a:bodyPr wrap="square" lIns="0" tIns="0" rIns="0" bIns="0" rtlCol="0" anchor="t" vert="horz"/>
          <a:lstStyle/>
          <a:p>
            <a:pPr indent="0" marL="0">
              <a:lnSpc>
                <a:spcPts val="1500"/>
              </a:lnSpc>
              <a:buNone/>
            </a:pPr>
            <a:r>
              <a:rPr lang="en-US" sz="1050" dirty="0">
                <a:solidFill>
                  <a:srgbClr val="FB923C"/>
                </a:solidFill>
                <a:latin typeface="ui-monospace" pitchFamily="34" charset="0"/>
                <a:ea typeface="ui-monospace" pitchFamily="34" charset="-122"/>
                <a:cs typeface="ui-monospace" pitchFamily="34" charset="-120"/>
              </a:rPr>
              <a:t>]</a:t>
            </a:r>
            <a:endParaRPr lang="en-US" sz="1050" dirty="0"/>
          </a:p>
        </p:txBody>
      </p:sp>
      <p:sp>
        <p:nvSpPr>
          <p:cNvPr id="101" name="Text 65"/>
          <p:cNvSpPr/>
          <p:nvPr/>
        </p:nvSpPr>
        <p:spPr>
          <a:xfrm>
            <a:off x="914400" y="6496050"/>
            <a:ext cx="96083" cy="152400"/>
          </a:xfrm>
          <a:prstGeom prst="rect">
            <a:avLst/>
          </a:prstGeom>
          <a:noFill/>
          <a:ln/>
        </p:spPr>
        <p:txBody>
          <a:bodyPr wrap="square" lIns="0" tIns="0" rIns="0" bIns="0" rtlCol="0" anchor="t" vert="horz"/>
          <a:lstStyle/>
          <a:p>
            <a:pPr indent="0" marL="0">
              <a:lnSpc>
                <a:spcPts val="1500"/>
              </a:lnSpc>
              <a:buNone/>
            </a:pPr>
            <a:r>
              <a:rPr lang="en-US" sz="1050" dirty="0">
                <a:solidFill>
                  <a:srgbClr val="FB923C"/>
                </a:solidFill>
                <a:latin typeface="ui-monospace" pitchFamily="34" charset="0"/>
                <a:ea typeface="ui-monospace" pitchFamily="34" charset="-122"/>
                <a:cs typeface="ui-monospace" pitchFamily="34" charset="-120"/>
              </a:rPr>
              <a:t>}</a:t>
            </a:r>
            <a:endParaRPr lang="en-US" sz="1050" dirty="0"/>
          </a:p>
        </p:txBody>
      </p:sp>
      <p:sp>
        <p:nvSpPr>
          <p:cNvPr id="102" name="Text 66"/>
          <p:cNvSpPr/>
          <p:nvPr/>
        </p:nvSpPr>
        <p:spPr>
          <a:xfrm>
            <a:off x="971550" y="5334000"/>
            <a:ext cx="5852160" cy="190500"/>
          </a:xfrm>
          <a:prstGeom prst="rect">
            <a:avLst/>
          </a:prstGeom>
          <a:noFill/>
          <a:ln/>
        </p:spPr>
        <p:txBody>
          <a:bodyPr wrap="square" lIns="0" tIns="0" rIns="0" bIns="0" rtlCol="0" anchor="t" vert="horz"/>
          <a:lstStyle/>
          <a:p>
            <a:pPr indent="0" marL="0">
              <a:lnSpc>
                <a:spcPts val="1500"/>
              </a:lnSpc>
              <a:buNone/>
            </a:pPr>
            <a:r>
              <a:rPr lang="en-US" sz="1050" dirty="0">
                <a:solidFill>
                  <a:srgbClr val="9CA3AF"/>
                </a:solidFill>
                <a:latin typeface="ui-sans-serif" pitchFamily="34" charset="0"/>
                <a:ea typeface="ui-sans-serif" pitchFamily="34" charset="-122"/>
                <a:cs typeface="ui-sans-serif" pitchFamily="34" charset="-120"/>
              </a:rPr>
              <a:t>每個路徑點包含末端效應器的笛卡爾座標及夾爪狀態</a:t>
            </a:r>
            <a:endParaRPr lang="en-US" sz="1050" dirty="0"/>
          </a:p>
        </p:txBody>
      </p:sp>
      <p:sp>
        <p:nvSpPr>
          <p:cNvPr id="103" name="Text 67"/>
          <p:cNvSpPr/>
          <p:nvPr/>
        </p:nvSpPr>
        <p:spPr>
          <a:xfrm>
            <a:off x="6734175" y="1257300"/>
            <a:ext cx="5181600" cy="304800"/>
          </a:xfrm>
          <a:prstGeom prst="rect">
            <a:avLst/>
          </a:prstGeom>
          <a:noFill/>
          <a:ln/>
        </p:spPr>
        <p:txBody>
          <a:bodyPr wrap="square" lIns="0" tIns="0" rIns="0" bIns="0" rtlCol="0" anchor="t" vert="horz"/>
          <a:lstStyle/>
          <a:p>
            <a:pPr indent="0" marL="0">
              <a:lnSpc>
                <a:spcPts val="2400"/>
              </a:lnSpc>
              <a:buNone/>
            </a:pPr>
            <a:r>
              <a:rPr lang="en-US" sz="1800" b="1" dirty="0">
                <a:solidFill>
                  <a:srgbClr val="FFFFFF"/>
                </a:solidFill>
                <a:latin typeface="ui-sans-serif" pitchFamily="34" charset="0"/>
                <a:ea typeface="ui-sans-serif" pitchFamily="34" charset="-122"/>
                <a:cs typeface="ui-sans-serif" pitchFamily="34" charset="-120"/>
              </a:rPr>
              <a:t>程式邏輯流程</a:t>
            </a:r>
            <a:endParaRPr lang="en-US" sz="1800" dirty="0"/>
          </a:p>
        </p:txBody>
      </p:sp>
      <p:sp>
        <p:nvSpPr>
          <p:cNvPr id="104" name="Text 68"/>
          <p:cNvSpPr/>
          <p:nvPr/>
        </p:nvSpPr>
        <p:spPr>
          <a:xfrm>
            <a:off x="6934200" y="1866900"/>
            <a:ext cx="589538" cy="228600"/>
          </a:xfrm>
          <a:prstGeom prst="rect">
            <a:avLst/>
          </a:prstGeom>
          <a:noFill/>
          <a:ln/>
        </p:spPr>
        <p:txBody>
          <a:bodyPr wrap="square" lIns="0" tIns="0" rIns="0" bIns="0" rtlCol="0" anchor="t" vert="horz"/>
          <a:lstStyle/>
          <a:p>
            <a:pPr indent="0" marL="0">
              <a:lnSpc>
                <a:spcPts val="1800"/>
              </a:lnSpc>
              <a:buNone/>
            </a:pPr>
            <a:r>
              <a:rPr lang="en-US" sz="1200" dirty="0">
                <a:solidFill>
                  <a:srgbClr val="FFFFFF"/>
                </a:solidFill>
                <a:latin typeface="ui-sans-serif" pitchFamily="34" charset="0"/>
                <a:ea typeface="ui-sans-serif" pitchFamily="34" charset="-122"/>
                <a:cs typeface="ui-sans-serif" pitchFamily="34" charset="-120"/>
              </a:rPr>
              <a:t>[Start]</a:t>
            </a:r>
            <a:endParaRPr lang="en-US" sz="1200" dirty="0"/>
          </a:p>
        </p:txBody>
      </p:sp>
      <p:sp>
        <p:nvSpPr>
          <p:cNvPr id="105" name="Text 69"/>
          <p:cNvSpPr/>
          <p:nvPr/>
        </p:nvSpPr>
        <p:spPr>
          <a:xfrm>
            <a:off x="6820793" y="2438400"/>
            <a:ext cx="989707" cy="457200"/>
          </a:xfrm>
          <a:prstGeom prst="rect">
            <a:avLst/>
          </a:prstGeom>
          <a:noFill/>
          <a:ln/>
        </p:spPr>
        <p:txBody>
          <a:bodyPr wrap="square" lIns="0" tIns="0" rIns="0" bIns="0" rtlCol="0" anchor="t" vert="horz"/>
          <a:lstStyle/>
          <a:p>
            <a:pPr indent="0" marL="0">
              <a:lnSpc>
                <a:spcPts val="1800"/>
              </a:lnSpc>
              <a:buNone/>
            </a:pPr>
            <a:r>
              <a:rPr lang="en-US" sz="1200" dirty="0">
                <a:solidFill>
                  <a:srgbClr val="FFFFFF"/>
                </a:solidFill>
                <a:latin typeface="ui-sans-serif" pitchFamily="34" charset="0"/>
                <a:ea typeface="ui-sans-serif" pitchFamily="34" charset="-122"/>
                <a:cs typeface="ui-sans-serif" pitchFamily="34" charset="-120"/>
              </a:rPr>
              <a:t>Load Path from JSON</a:t>
            </a:r>
            <a:endParaRPr lang="en-US" sz="1200" dirty="0"/>
          </a:p>
        </p:txBody>
      </p:sp>
      <p:sp>
        <p:nvSpPr>
          <p:cNvPr id="106" name="Text 70"/>
          <p:cNvSpPr/>
          <p:nvPr/>
        </p:nvSpPr>
        <p:spPr>
          <a:xfrm>
            <a:off x="6838652" y="3048000"/>
            <a:ext cx="971848" cy="457200"/>
          </a:xfrm>
          <a:prstGeom prst="rect">
            <a:avLst/>
          </a:prstGeom>
          <a:noFill/>
          <a:ln/>
        </p:spPr>
        <p:txBody>
          <a:bodyPr wrap="square" lIns="0" tIns="0" rIns="0" bIns="0" rtlCol="0" anchor="t" vert="horz"/>
          <a:lstStyle/>
          <a:p>
            <a:pPr indent="0" marL="0">
              <a:lnSpc>
                <a:spcPts val="1800"/>
              </a:lnSpc>
              <a:buNone/>
            </a:pPr>
            <a:r>
              <a:rPr lang="en-US" sz="1200" dirty="0">
                <a:solidFill>
                  <a:srgbClr val="FFFFFF"/>
                </a:solidFill>
                <a:latin typeface="ui-sans-serif" pitchFamily="34" charset="0"/>
                <a:ea typeface="ui-sans-serif" pitchFamily="34" charset="-122"/>
                <a:cs typeface="ui-sans-serif" pitchFamily="34" charset="-120"/>
              </a:rPr>
              <a:t>For each Waypoint</a:t>
            </a:r>
            <a:endParaRPr lang="en-US" sz="1200" dirty="0"/>
          </a:p>
        </p:txBody>
      </p:sp>
      <p:sp>
        <p:nvSpPr>
          <p:cNvPr id="107" name="Text 71"/>
          <p:cNvSpPr/>
          <p:nvPr/>
        </p:nvSpPr>
        <p:spPr>
          <a:xfrm>
            <a:off x="8755707" y="3048000"/>
            <a:ext cx="883593" cy="457200"/>
          </a:xfrm>
          <a:prstGeom prst="rect">
            <a:avLst/>
          </a:prstGeom>
          <a:noFill/>
          <a:ln/>
        </p:spPr>
        <p:txBody>
          <a:bodyPr wrap="square" lIns="0" tIns="0" rIns="0" bIns="0" rtlCol="0" anchor="t" vert="horz"/>
          <a:lstStyle/>
          <a:p>
            <a:pPr indent="0" marL="0">
              <a:lnSpc>
                <a:spcPts val="1800"/>
              </a:lnSpc>
              <a:buNone/>
            </a:pPr>
            <a:r>
              <a:rPr lang="en-US" sz="1200" dirty="0">
                <a:solidFill>
                  <a:srgbClr val="FFFFFF"/>
                </a:solidFill>
                <a:latin typeface="ui-sans-serif" pitchFamily="34" charset="0"/>
                <a:ea typeface="ui-sans-serif" pitchFamily="34" charset="-122"/>
                <a:cs typeface="ui-sans-serif" pitchFamily="34" charset="-120"/>
              </a:rPr>
              <a:t>Calculate IK</a:t>
            </a:r>
            <a:endParaRPr lang="en-US" sz="1200" dirty="0"/>
          </a:p>
        </p:txBody>
      </p:sp>
      <p:sp>
        <p:nvSpPr>
          <p:cNvPr id="108" name="Text 72"/>
          <p:cNvSpPr/>
          <p:nvPr/>
        </p:nvSpPr>
        <p:spPr>
          <a:xfrm>
            <a:off x="8662839" y="3657600"/>
            <a:ext cx="976461" cy="457200"/>
          </a:xfrm>
          <a:prstGeom prst="rect">
            <a:avLst/>
          </a:prstGeom>
          <a:noFill/>
          <a:ln/>
        </p:spPr>
        <p:txBody>
          <a:bodyPr wrap="square" lIns="0" tIns="0" rIns="0" bIns="0" rtlCol="0" anchor="t" vert="horz"/>
          <a:lstStyle/>
          <a:p>
            <a:pPr indent="0" marL="0">
              <a:lnSpc>
                <a:spcPts val="1800"/>
              </a:lnSpc>
              <a:buNone/>
            </a:pPr>
            <a:r>
              <a:rPr lang="en-US" sz="1200" dirty="0">
                <a:solidFill>
                  <a:srgbClr val="FFFFFF"/>
                </a:solidFill>
                <a:latin typeface="ui-sans-serif" pitchFamily="34" charset="0"/>
                <a:ea typeface="ui-sans-serif" pitchFamily="34" charset="-122"/>
                <a:cs typeface="ui-sans-serif" pitchFamily="34" charset="-120"/>
              </a:rPr>
              <a:t>Construct Message</a:t>
            </a:r>
            <a:endParaRPr lang="en-US" sz="1200" dirty="0"/>
          </a:p>
        </p:txBody>
      </p:sp>
      <p:sp>
        <p:nvSpPr>
          <p:cNvPr id="109" name="Text 73"/>
          <p:cNvSpPr/>
          <p:nvPr/>
        </p:nvSpPr>
        <p:spPr>
          <a:xfrm>
            <a:off x="8701236" y="4267200"/>
            <a:ext cx="938064" cy="457200"/>
          </a:xfrm>
          <a:prstGeom prst="rect">
            <a:avLst/>
          </a:prstGeom>
          <a:noFill/>
          <a:ln/>
        </p:spPr>
        <p:txBody>
          <a:bodyPr wrap="square" lIns="0" tIns="0" rIns="0" bIns="0" rtlCol="0" anchor="t" vert="horz"/>
          <a:lstStyle/>
          <a:p>
            <a:pPr indent="0" marL="0">
              <a:lnSpc>
                <a:spcPts val="1800"/>
              </a:lnSpc>
              <a:buNone/>
            </a:pPr>
            <a:r>
              <a:rPr lang="en-US" sz="1200" dirty="0">
                <a:solidFill>
                  <a:srgbClr val="FFFFFF"/>
                </a:solidFill>
                <a:latin typeface="ui-sans-serif" pitchFamily="34" charset="0"/>
                <a:ea typeface="ui-sans-serif" pitchFamily="34" charset="-122"/>
                <a:cs typeface="ui-sans-serif" pitchFamily="34" charset="-120"/>
              </a:rPr>
              <a:t>Publish to Topic</a:t>
            </a:r>
            <a:endParaRPr lang="en-US" sz="1200" dirty="0"/>
          </a:p>
        </p:txBody>
      </p:sp>
      <p:sp>
        <p:nvSpPr>
          <p:cNvPr id="110" name="Text 74"/>
          <p:cNvSpPr/>
          <p:nvPr/>
        </p:nvSpPr>
        <p:spPr>
          <a:xfrm>
            <a:off x="8673257" y="4876800"/>
            <a:ext cx="966043" cy="457200"/>
          </a:xfrm>
          <a:prstGeom prst="rect">
            <a:avLst/>
          </a:prstGeom>
          <a:noFill/>
          <a:ln/>
        </p:spPr>
        <p:txBody>
          <a:bodyPr wrap="square" lIns="0" tIns="0" rIns="0" bIns="0" rtlCol="0" anchor="t" vert="horz"/>
          <a:lstStyle/>
          <a:p>
            <a:pPr indent="0" marL="0">
              <a:lnSpc>
                <a:spcPts val="1800"/>
              </a:lnSpc>
              <a:buNone/>
            </a:pPr>
            <a:r>
              <a:rPr lang="en-US" sz="1200" dirty="0">
                <a:solidFill>
                  <a:srgbClr val="FFFFFF"/>
                </a:solidFill>
                <a:latin typeface="ui-sans-serif" pitchFamily="34" charset="0"/>
                <a:ea typeface="ui-sans-serif" pitchFamily="34" charset="-122"/>
                <a:cs typeface="ui-sans-serif" pitchFamily="34" charset="-120"/>
              </a:rPr>
              <a:t>Wait for Feedback</a:t>
            </a:r>
            <a:endParaRPr lang="en-US" sz="1200" dirty="0"/>
          </a:p>
        </p:txBody>
      </p:sp>
      <p:sp>
        <p:nvSpPr>
          <p:cNvPr id="111" name="Text 75"/>
          <p:cNvSpPr/>
          <p:nvPr/>
        </p:nvSpPr>
        <p:spPr>
          <a:xfrm>
            <a:off x="8763000" y="5524500"/>
            <a:ext cx="986909" cy="228600"/>
          </a:xfrm>
          <a:prstGeom prst="rect">
            <a:avLst/>
          </a:prstGeom>
          <a:noFill/>
          <a:ln/>
        </p:spPr>
        <p:txBody>
          <a:bodyPr wrap="square" lIns="0" tIns="0" rIns="0" bIns="0" rtlCol="0" anchor="t" vert="horz"/>
          <a:lstStyle/>
          <a:p>
            <a:pPr indent="0" marL="0">
              <a:lnSpc>
                <a:spcPts val="1800"/>
              </a:lnSpc>
              <a:buNone/>
            </a:pPr>
            <a:r>
              <a:rPr lang="en-US" sz="1200" dirty="0">
                <a:solidFill>
                  <a:srgbClr val="FFFFFF"/>
                </a:solidFill>
                <a:latin typeface="ui-sans-serif" pitchFamily="34" charset="0"/>
                <a:ea typeface="ui-sans-serif" pitchFamily="34" charset="-122"/>
                <a:cs typeface="ui-sans-serif" pitchFamily="34" charset="-120"/>
              </a:rPr>
              <a:t>[End Loop]</a:t>
            </a:r>
            <a:endParaRPr lang="en-US" sz="1200" dirty="0"/>
          </a:p>
        </p:txBody>
      </p:sp>
      <p:sp>
        <p:nvSpPr>
          <p:cNvPr id="112" name="Text 76"/>
          <p:cNvSpPr/>
          <p:nvPr/>
        </p:nvSpPr>
        <p:spPr>
          <a:xfrm>
            <a:off x="6934200" y="5524500"/>
            <a:ext cx="490240" cy="228600"/>
          </a:xfrm>
          <a:prstGeom prst="rect">
            <a:avLst/>
          </a:prstGeom>
          <a:noFill/>
          <a:ln/>
        </p:spPr>
        <p:txBody>
          <a:bodyPr wrap="square" lIns="0" tIns="0" rIns="0" bIns="0" rtlCol="0" anchor="t" vert="horz"/>
          <a:lstStyle/>
          <a:p>
            <a:pPr indent="0" marL="0">
              <a:lnSpc>
                <a:spcPts val="1800"/>
              </a:lnSpc>
              <a:buNone/>
            </a:pPr>
            <a:r>
              <a:rPr lang="en-US" sz="1200" dirty="0">
                <a:solidFill>
                  <a:srgbClr val="FFFFFF"/>
                </a:solidFill>
                <a:latin typeface="ui-sans-serif" pitchFamily="34" charset="0"/>
                <a:ea typeface="ui-sans-serif" pitchFamily="34" charset="-122"/>
                <a:cs typeface="ui-sans-serif" pitchFamily="34" charset="-120"/>
              </a:rPr>
              <a:t>[End]</a:t>
            </a:r>
            <a:endParaRPr lang="en-US" sz="1200" dirty="0"/>
          </a:p>
        </p:txBody>
      </p:sp>
      <p:sp>
        <p:nvSpPr>
          <p:cNvPr id="113" name="Text 77"/>
          <p:cNvSpPr/>
          <p:nvPr/>
        </p:nvSpPr>
        <p:spPr>
          <a:xfrm>
            <a:off x="11341894" y="6438900"/>
            <a:ext cx="562928" cy="190500"/>
          </a:xfrm>
          <a:prstGeom prst="rect">
            <a:avLst/>
          </a:prstGeom>
          <a:noFill/>
          <a:ln/>
        </p:spPr>
        <p:txBody>
          <a:bodyPr wrap="square" lIns="0" tIns="0" rIns="0" bIns="0" rtlCol="0" anchor="t" vert="horz"/>
          <a:lstStyle/>
          <a:p>
            <a:pPr indent="0" marL="0">
              <a:lnSpc>
                <a:spcPts val="1500"/>
              </a:lnSpc>
              <a:buNone/>
            </a:pPr>
            <a:r>
              <a:rPr lang="en-US" sz="1050" dirty="0">
                <a:solidFill>
                  <a:srgbClr val="6B7280"/>
                </a:solidFill>
                <a:latin typeface="ui-sans-serif" pitchFamily="34" charset="0"/>
                <a:ea typeface="ui-sans-serif" pitchFamily="34" charset="-122"/>
                <a:cs typeface="ui-sans-serif" pitchFamily="34" charset="-120"/>
              </a:rPr>
              <a:t>17 / 20</a:t>
            </a:r>
            <a:endParaRPr lang="en-US" sz="105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2192000" cy="6858000"/>
          </a:xfrm>
          <a:prstGeom prst="rect">
            <a:avLst/>
          </a:prstGeom>
        </p:spPr>
      </p:pic>
      <p:pic>
        <p:nvPicPr>
          <p:cNvPr id="3" name="Image 1" descr="preencoded.png">    </p:cNvPr>
          <p:cNvPicPr>
            <a:picLocks noChangeAspect="1"/>
          </p:cNvPicPr>
          <p:nvPr/>
        </p:nvPicPr>
        <p:blipFill>
          <a:blip r:embed="rId2"/>
          <a:stretch>
            <a:fillRect/>
          </a:stretch>
        </p:blipFill>
        <p:spPr>
          <a:xfrm>
            <a:off x="609600" y="838200"/>
            <a:ext cx="914400" cy="38100"/>
          </a:xfrm>
          <a:prstGeom prst="rect">
            <a:avLst/>
          </a:prstGeom>
        </p:spPr>
      </p:pic>
      <p:pic>
        <p:nvPicPr>
          <p:cNvPr id="4" name="Image 2" descr="preencoded.png">    </p:cNvPr>
          <p:cNvPicPr>
            <a:picLocks noChangeAspect="1"/>
          </p:cNvPicPr>
          <p:nvPr/>
        </p:nvPicPr>
        <p:blipFill>
          <a:blip r:embed="rId3"/>
          <a:stretch>
            <a:fillRect/>
          </a:stretch>
        </p:blipFill>
        <p:spPr>
          <a:xfrm>
            <a:off x="609600" y="1362075"/>
            <a:ext cx="228600" cy="228600"/>
          </a:xfrm>
          <a:prstGeom prst="rect">
            <a:avLst/>
          </a:prstGeom>
        </p:spPr>
      </p:pic>
      <p:pic>
        <p:nvPicPr>
          <p:cNvPr id="5" name="Image 3" descr="preencoded.png">    </p:cNvPr>
          <p:cNvPicPr>
            <a:picLocks noChangeAspect="1"/>
          </p:cNvPicPr>
          <p:nvPr/>
        </p:nvPicPr>
        <p:blipFill>
          <a:blip r:embed="rId4"/>
          <a:stretch>
            <a:fillRect/>
          </a:stretch>
        </p:blipFill>
        <p:spPr>
          <a:xfrm>
            <a:off x="609600" y="1790700"/>
            <a:ext cx="5257800" cy="1943100"/>
          </a:xfrm>
          <a:prstGeom prst="rect">
            <a:avLst/>
          </a:prstGeom>
        </p:spPr>
      </p:pic>
      <p:pic>
        <p:nvPicPr>
          <p:cNvPr id="6" name="Image 4" descr="preencoded.png">    </p:cNvPr>
          <p:cNvPicPr>
            <a:picLocks noChangeAspect="1"/>
          </p:cNvPicPr>
          <p:nvPr/>
        </p:nvPicPr>
        <p:blipFill>
          <a:blip r:embed="rId5"/>
          <a:stretch>
            <a:fillRect/>
          </a:stretch>
        </p:blipFill>
        <p:spPr>
          <a:xfrm>
            <a:off x="762000" y="1943100"/>
            <a:ext cx="2400300" cy="1638300"/>
          </a:xfrm>
          <a:prstGeom prst="rect">
            <a:avLst/>
          </a:prstGeom>
        </p:spPr>
      </p:pic>
      <p:pic>
        <p:nvPicPr>
          <p:cNvPr id="7" name="Image 5" descr="preencoded.png">    </p:cNvPr>
          <p:cNvPicPr>
            <a:picLocks noChangeAspect="1"/>
          </p:cNvPicPr>
          <p:nvPr/>
        </p:nvPicPr>
        <p:blipFill>
          <a:blip r:embed="rId6"/>
          <a:stretch>
            <a:fillRect/>
          </a:stretch>
        </p:blipFill>
        <p:spPr>
          <a:xfrm>
            <a:off x="838200" y="2019300"/>
            <a:ext cx="2247900" cy="1219200"/>
          </a:xfrm>
          <a:prstGeom prst="rect">
            <a:avLst/>
          </a:prstGeom>
        </p:spPr>
      </p:pic>
      <p:pic>
        <p:nvPicPr>
          <p:cNvPr id="8" name="Image 6" descr="preencoded.png">    </p:cNvPr>
          <p:cNvPicPr>
            <a:picLocks noChangeAspect="1"/>
          </p:cNvPicPr>
          <p:nvPr/>
        </p:nvPicPr>
        <p:blipFill>
          <a:blip r:embed="rId7"/>
          <a:stretch>
            <a:fillRect/>
          </a:stretch>
        </p:blipFill>
        <p:spPr>
          <a:xfrm>
            <a:off x="1747838" y="2438400"/>
            <a:ext cx="428625" cy="381000"/>
          </a:xfrm>
          <a:prstGeom prst="rect">
            <a:avLst/>
          </a:prstGeom>
        </p:spPr>
      </p:pic>
      <p:pic>
        <p:nvPicPr>
          <p:cNvPr id="9" name="Image 7" descr="preencoded.png">    </p:cNvPr>
          <p:cNvPicPr>
            <a:picLocks noChangeAspect="1"/>
          </p:cNvPicPr>
          <p:nvPr/>
        </p:nvPicPr>
        <p:blipFill>
          <a:blip r:embed="rId8"/>
          <a:stretch>
            <a:fillRect/>
          </a:stretch>
        </p:blipFill>
        <p:spPr>
          <a:xfrm>
            <a:off x="3314700" y="1943100"/>
            <a:ext cx="2400300" cy="1638300"/>
          </a:xfrm>
          <a:prstGeom prst="rect">
            <a:avLst/>
          </a:prstGeom>
        </p:spPr>
      </p:pic>
      <p:pic>
        <p:nvPicPr>
          <p:cNvPr id="10" name="Image 8" descr="preencoded.png">    </p:cNvPr>
          <p:cNvPicPr>
            <a:picLocks noChangeAspect="1"/>
          </p:cNvPicPr>
          <p:nvPr/>
        </p:nvPicPr>
        <p:blipFill>
          <a:blip r:embed="rId9"/>
          <a:stretch>
            <a:fillRect/>
          </a:stretch>
        </p:blipFill>
        <p:spPr>
          <a:xfrm>
            <a:off x="3390900" y="2019300"/>
            <a:ext cx="2247900" cy="1219200"/>
          </a:xfrm>
          <a:prstGeom prst="rect">
            <a:avLst/>
          </a:prstGeom>
        </p:spPr>
      </p:pic>
      <p:pic>
        <p:nvPicPr>
          <p:cNvPr id="11" name="Image 9" descr="preencoded.png">    </p:cNvPr>
          <p:cNvPicPr>
            <a:picLocks noChangeAspect="1"/>
          </p:cNvPicPr>
          <p:nvPr/>
        </p:nvPicPr>
        <p:blipFill>
          <a:blip r:embed="rId10"/>
          <a:stretch>
            <a:fillRect/>
          </a:stretch>
        </p:blipFill>
        <p:spPr>
          <a:xfrm>
            <a:off x="4343400" y="2438400"/>
            <a:ext cx="342900" cy="381000"/>
          </a:xfrm>
          <a:prstGeom prst="rect">
            <a:avLst/>
          </a:prstGeom>
        </p:spPr>
      </p:pic>
      <p:pic>
        <p:nvPicPr>
          <p:cNvPr id="12" name="Image 10" descr="preencoded.png">    </p:cNvPr>
          <p:cNvPicPr>
            <a:picLocks noChangeAspect="1"/>
          </p:cNvPicPr>
          <p:nvPr/>
        </p:nvPicPr>
        <p:blipFill>
          <a:blip r:embed="rId11"/>
          <a:stretch>
            <a:fillRect/>
          </a:stretch>
        </p:blipFill>
        <p:spPr>
          <a:xfrm>
            <a:off x="609600" y="3962400"/>
            <a:ext cx="5257800" cy="1333500"/>
          </a:xfrm>
          <a:prstGeom prst="rect">
            <a:avLst/>
          </a:prstGeom>
        </p:spPr>
      </p:pic>
      <p:pic>
        <p:nvPicPr>
          <p:cNvPr id="13" name="Image 11" descr="preencoded.png">    </p:cNvPr>
          <p:cNvPicPr>
            <a:picLocks noChangeAspect="1"/>
          </p:cNvPicPr>
          <p:nvPr/>
        </p:nvPicPr>
        <p:blipFill>
          <a:blip r:embed="rId12"/>
          <a:stretch>
            <a:fillRect/>
          </a:stretch>
        </p:blipFill>
        <p:spPr>
          <a:xfrm>
            <a:off x="762000" y="4143375"/>
            <a:ext cx="114300" cy="152400"/>
          </a:xfrm>
          <a:prstGeom prst="rect">
            <a:avLst/>
          </a:prstGeom>
        </p:spPr>
      </p:pic>
      <p:pic>
        <p:nvPicPr>
          <p:cNvPr id="14" name="Image 12" descr="preencoded.png">    </p:cNvPr>
          <p:cNvPicPr>
            <a:picLocks noChangeAspect="1"/>
          </p:cNvPicPr>
          <p:nvPr/>
        </p:nvPicPr>
        <p:blipFill>
          <a:blip r:embed="rId13"/>
          <a:stretch>
            <a:fillRect/>
          </a:stretch>
        </p:blipFill>
        <p:spPr>
          <a:xfrm>
            <a:off x="762000" y="4457700"/>
            <a:ext cx="133350" cy="133350"/>
          </a:xfrm>
          <a:prstGeom prst="rect">
            <a:avLst/>
          </a:prstGeom>
        </p:spPr>
      </p:pic>
      <p:pic>
        <p:nvPicPr>
          <p:cNvPr id="15" name="Image 13" descr="preencoded.png">    </p:cNvPr>
          <p:cNvPicPr>
            <a:picLocks noChangeAspect="1"/>
          </p:cNvPicPr>
          <p:nvPr/>
        </p:nvPicPr>
        <p:blipFill>
          <a:blip r:embed="rId14"/>
          <a:stretch>
            <a:fillRect/>
          </a:stretch>
        </p:blipFill>
        <p:spPr>
          <a:xfrm>
            <a:off x="762000" y="4724400"/>
            <a:ext cx="133350" cy="133350"/>
          </a:xfrm>
          <a:prstGeom prst="rect">
            <a:avLst/>
          </a:prstGeom>
        </p:spPr>
      </p:pic>
      <p:pic>
        <p:nvPicPr>
          <p:cNvPr id="16" name="Image 14" descr="preencoded.png">    </p:cNvPr>
          <p:cNvPicPr>
            <a:picLocks noChangeAspect="1"/>
          </p:cNvPicPr>
          <p:nvPr/>
        </p:nvPicPr>
        <p:blipFill>
          <a:blip r:embed="rId15"/>
          <a:stretch>
            <a:fillRect/>
          </a:stretch>
        </p:blipFill>
        <p:spPr>
          <a:xfrm>
            <a:off x="762000" y="4991100"/>
            <a:ext cx="133350" cy="133350"/>
          </a:xfrm>
          <a:prstGeom prst="rect">
            <a:avLst/>
          </a:prstGeom>
        </p:spPr>
      </p:pic>
      <p:pic>
        <p:nvPicPr>
          <p:cNvPr id="17" name="Image 15" descr="preencoded.png">    </p:cNvPr>
          <p:cNvPicPr>
            <a:picLocks noChangeAspect="1"/>
          </p:cNvPicPr>
          <p:nvPr/>
        </p:nvPicPr>
        <p:blipFill>
          <a:blip r:embed="rId16"/>
          <a:stretch>
            <a:fillRect/>
          </a:stretch>
        </p:blipFill>
        <p:spPr>
          <a:xfrm>
            <a:off x="6324600" y="1362075"/>
            <a:ext cx="228600" cy="228600"/>
          </a:xfrm>
          <a:prstGeom prst="rect">
            <a:avLst/>
          </a:prstGeom>
        </p:spPr>
      </p:pic>
      <p:pic>
        <p:nvPicPr>
          <p:cNvPr id="18" name="Image 16" descr="preencoded.png">    </p:cNvPr>
          <p:cNvPicPr>
            <a:picLocks noChangeAspect="1"/>
          </p:cNvPicPr>
          <p:nvPr/>
        </p:nvPicPr>
        <p:blipFill>
          <a:blip r:embed="rId17"/>
          <a:stretch>
            <a:fillRect/>
          </a:stretch>
        </p:blipFill>
        <p:spPr>
          <a:xfrm>
            <a:off x="6324600" y="1790700"/>
            <a:ext cx="5257800" cy="3048000"/>
          </a:xfrm>
          <a:prstGeom prst="rect">
            <a:avLst/>
          </a:prstGeom>
        </p:spPr>
      </p:pic>
      <p:pic>
        <p:nvPicPr>
          <p:cNvPr id="19" name="Image 17" descr="preencoded.png">    </p:cNvPr>
          <p:cNvPicPr>
            <a:picLocks noChangeAspect="1"/>
          </p:cNvPicPr>
          <p:nvPr/>
        </p:nvPicPr>
        <p:blipFill>
          <a:blip r:embed="rId18"/>
          <a:stretch>
            <a:fillRect/>
          </a:stretch>
        </p:blipFill>
        <p:spPr>
          <a:xfrm>
            <a:off x="6477000" y="1943100"/>
            <a:ext cx="4933950" cy="2724150"/>
          </a:xfrm>
          <a:prstGeom prst="rect">
            <a:avLst/>
          </a:prstGeom>
        </p:spPr>
      </p:pic>
      <p:pic>
        <p:nvPicPr>
          <p:cNvPr id="20" name="Image 18" descr="preencoded.png">    </p:cNvPr>
          <p:cNvPicPr>
            <a:picLocks noChangeAspect="1"/>
          </p:cNvPicPr>
          <p:nvPr/>
        </p:nvPicPr>
        <p:blipFill>
          <a:blip r:embed="rId19"/>
          <a:stretch>
            <a:fillRect/>
          </a:stretch>
        </p:blipFill>
        <p:spPr>
          <a:xfrm>
            <a:off x="6324600" y="4991100"/>
            <a:ext cx="1650950" cy="876300"/>
          </a:xfrm>
          <a:prstGeom prst="rect">
            <a:avLst/>
          </a:prstGeom>
        </p:spPr>
      </p:pic>
      <p:pic>
        <p:nvPicPr>
          <p:cNvPr id="21" name="Image 19" descr="preencoded.png">    </p:cNvPr>
          <p:cNvPicPr>
            <a:picLocks noChangeAspect="1"/>
          </p:cNvPicPr>
          <p:nvPr/>
        </p:nvPicPr>
        <p:blipFill>
          <a:blip r:embed="rId20"/>
          <a:stretch>
            <a:fillRect/>
          </a:stretch>
        </p:blipFill>
        <p:spPr>
          <a:xfrm>
            <a:off x="8127950" y="4991100"/>
            <a:ext cx="1650950" cy="876300"/>
          </a:xfrm>
          <a:prstGeom prst="rect">
            <a:avLst/>
          </a:prstGeom>
        </p:spPr>
      </p:pic>
      <p:pic>
        <p:nvPicPr>
          <p:cNvPr id="22" name="Image 20" descr="preencoded.png">    </p:cNvPr>
          <p:cNvPicPr>
            <a:picLocks noChangeAspect="1"/>
          </p:cNvPicPr>
          <p:nvPr/>
        </p:nvPicPr>
        <p:blipFill>
          <a:blip r:embed="rId21"/>
          <a:stretch>
            <a:fillRect/>
          </a:stretch>
        </p:blipFill>
        <p:spPr>
          <a:xfrm>
            <a:off x="9931301" y="4991100"/>
            <a:ext cx="1650950" cy="876300"/>
          </a:xfrm>
          <a:prstGeom prst="rect">
            <a:avLst/>
          </a:prstGeom>
        </p:spPr>
      </p:pic>
      <p:sp>
        <p:nvSpPr>
          <p:cNvPr id="23" name="Text 0"/>
          <p:cNvSpPr/>
          <p:nvPr/>
        </p:nvSpPr>
        <p:spPr>
          <a:xfrm>
            <a:off x="609600" y="381000"/>
            <a:ext cx="10972800" cy="381000"/>
          </a:xfrm>
          <a:prstGeom prst="rect">
            <a:avLst/>
          </a:prstGeom>
          <a:noFill/>
          <a:ln/>
        </p:spPr>
        <p:txBody>
          <a:bodyPr wrap="square" lIns="0" tIns="0" rIns="0" bIns="0" rtlCol="0" anchor="t" vert="horz"/>
          <a:lstStyle/>
          <a:p>
            <a:pPr indent="0" marL="0">
              <a:lnSpc>
                <a:spcPts val="3000"/>
              </a:lnSpc>
              <a:buNone/>
            </a:pPr>
            <a:r>
              <a:rPr lang="en-US" sz="2700" b="1" dirty="0">
                <a:solidFill>
                  <a:srgbClr val="FFFFFF"/>
                </a:solidFill>
                <a:latin typeface="Roboto" pitchFamily="34" charset="0"/>
                <a:ea typeface="Roboto" pitchFamily="34" charset="-122"/>
                <a:cs typeface="Roboto" pitchFamily="34" charset="-120"/>
              </a:rPr>
              <a:t>實驗結果</a:t>
            </a:r>
            <a:endParaRPr lang="en-US" sz="2700" dirty="0"/>
          </a:p>
        </p:txBody>
      </p:sp>
      <p:sp>
        <p:nvSpPr>
          <p:cNvPr id="24" name="Text 1"/>
          <p:cNvSpPr/>
          <p:nvPr/>
        </p:nvSpPr>
        <p:spPr>
          <a:xfrm>
            <a:off x="914400" y="1333500"/>
            <a:ext cx="5257800" cy="304800"/>
          </a:xfrm>
          <a:prstGeom prst="rect">
            <a:avLst/>
          </a:prstGeom>
          <a:noFill/>
          <a:ln/>
        </p:spPr>
        <p:txBody>
          <a:bodyPr wrap="square" lIns="0" tIns="0" rIns="0" bIns="0" rtlCol="0" anchor="t" vert="horz"/>
          <a:lstStyle/>
          <a:p>
            <a:pPr indent="0" marL="0">
              <a:lnSpc>
                <a:spcPts val="2400"/>
              </a:lnSpc>
              <a:buNone/>
            </a:pPr>
            <a:r>
              <a:rPr lang="en-US" sz="1800" dirty="0">
                <a:solidFill>
                  <a:srgbClr val="FFFFFF"/>
                </a:solidFill>
                <a:latin typeface="Roboto" pitchFamily="34" charset="0"/>
                <a:ea typeface="Roboto" pitchFamily="34" charset="-122"/>
                <a:cs typeface="Roboto" pitchFamily="34" charset="-120"/>
              </a:rPr>
              <a:t> 機器手臂操作展示</a:t>
            </a:r>
            <a:endParaRPr lang="en-US" sz="1800" dirty="0"/>
          </a:p>
        </p:txBody>
      </p:sp>
      <p:sp>
        <p:nvSpPr>
          <p:cNvPr id="25" name="Text 2"/>
          <p:cNvSpPr/>
          <p:nvPr/>
        </p:nvSpPr>
        <p:spPr>
          <a:xfrm>
            <a:off x="613410" y="3314700"/>
            <a:ext cx="2697480" cy="190500"/>
          </a:xfrm>
          <a:prstGeom prst="rect">
            <a:avLst/>
          </a:prstGeom>
          <a:noFill/>
          <a:ln/>
        </p:spPr>
        <p:txBody>
          <a:bodyPr wrap="square" lIns="0" tIns="0" rIns="0" bIns="0" rtlCol="0" anchor="t" vert="horz"/>
          <a:lstStyle/>
          <a:p>
            <a:pPr algn="ctr" indent="0" marL="0">
              <a:lnSpc>
                <a:spcPts val="1500"/>
              </a:lnSpc>
              <a:buNone/>
            </a:pPr>
            <a:r>
              <a:rPr lang="en-US" sz="1050" dirty="0">
                <a:solidFill>
                  <a:srgbClr val="D1D5DB"/>
                </a:solidFill>
                <a:latin typeface="Roboto" pitchFamily="34" charset="0"/>
                <a:ea typeface="Roboto" pitchFamily="34" charset="-122"/>
                <a:cs typeface="Roboto" pitchFamily="34" charset="-120"/>
              </a:rPr>
              <a:t>手臂精確抓取樂高積木</a:t>
            </a:r>
            <a:endParaRPr lang="en-US" sz="1050" dirty="0"/>
          </a:p>
        </p:txBody>
      </p:sp>
      <p:sp>
        <p:nvSpPr>
          <p:cNvPr id="26" name="Text 3"/>
          <p:cNvSpPr/>
          <p:nvPr/>
        </p:nvSpPr>
        <p:spPr>
          <a:xfrm>
            <a:off x="3166110" y="3314700"/>
            <a:ext cx="2697480" cy="190500"/>
          </a:xfrm>
          <a:prstGeom prst="rect">
            <a:avLst/>
          </a:prstGeom>
          <a:noFill/>
          <a:ln/>
        </p:spPr>
        <p:txBody>
          <a:bodyPr wrap="square" lIns="0" tIns="0" rIns="0" bIns="0" rtlCol="0" anchor="t" vert="horz"/>
          <a:lstStyle/>
          <a:p>
            <a:pPr algn="ctr" indent="0" marL="0">
              <a:lnSpc>
                <a:spcPts val="1500"/>
              </a:lnSpc>
              <a:buNone/>
            </a:pPr>
            <a:r>
              <a:rPr lang="en-US" sz="1050" dirty="0">
                <a:solidFill>
                  <a:srgbClr val="D1D5DB"/>
                </a:solidFill>
                <a:latin typeface="Roboto" pitchFamily="34" charset="0"/>
                <a:ea typeface="Roboto" pitchFamily="34" charset="-122"/>
                <a:cs typeface="Roboto" pitchFamily="34" charset="-120"/>
              </a:rPr>
              <a:t>手臂在白板上繪製直線</a:t>
            </a:r>
            <a:endParaRPr lang="en-US" sz="1050" dirty="0"/>
          </a:p>
        </p:txBody>
      </p:sp>
      <p:sp>
        <p:nvSpPr>
          <p:cNvPr id="27" name="Text 4"/>
          <p:cNvSpPr/>
          <p:nvPr/>
        </p:nvSpPr>
        <p:spPr>
          <a:xfrm>
            <a:off x="952500" y="4114800"/>
            <a:ext cx="4953000" cy="228600"/>
          </a:xfrm>
          <a:prstGeom prst="rect">
            <a:avLst/>
          </a:prstGeom>
          <a:noFill/>
          <a:ln/>
        </p:spPr>
        <p:txBody>
          <a:bodyPr wrap="square" lIns="0" tIns="0" rIns="0" bIns="0" rtlCol="0" anchor="t" vert="horz"/>
          <a:lstStyle/>
          <a:p>
            <a:pPr indent="0" marL="0">
              <a:lnSpc>
                <a:spcPts val="1800"/>
              </a:lnSpc>
              <a:buNone/>
            </a:pPr>
            <a:r>
              <a:rPr lang="en-US" sz="1200" b="1" dirty="0">
                <a:solidFill>
                  <a:srgbClr val="FFFFFF"/>
                </a:solidFill>
                <a:latin typeface="Roboto" pitchFamily="34" charset="0"/>
                <a:ea typeface="Roboto" pitchFamily="34" charset="-122"/>
                <a:cs typeface="Roboto" pitchFamily="34" charset="-120"/>
              </a:rPr>
              <a:t> 關鍵發現</a:t>
            </a:r>
            <a:endParaRPr lang="en-US" sz="1200" dirty="0"/>
          </a:p>
        </p:txBody>
      </p:sp>
      <p:sp>
        <p:nvSpPr>
          <p:cNvPr id="28" name="Text 5"/>
          <p:cNvSpPr/>
          <p:nvPr/>
        </p:nvSpPr>
        <p:spPr>
          <a:xfrm>
            <a:off x="971550" y="4419600"/>
            <a:ext cx="4800600" cy="190500"/>
          </a:xfrm>
          <a:prstGeom prst="rect">
            <a:avLst/>
          </a:prstGeom>
          <a:noFill/>
          <a:ln/>
        </p:spPr>
        <p:txBody>
          <a:bodyPr wrap="square" lIns="0" tIns="0" rIns="0" bIns="0" rtlCol="0" anchor="t" vert="horz"/>
          <a:lstStyle/>
          <a:p>
            <a:pPr algn="l" indent="0" marL="0">
              <a:lnSpc>
                <a:spcPts val="1500"/>
              </a:lnSpc>
              <a:buNone/>
            </a:pPr>
            <a:r>
              <a:rPr lang="en-US" sz="1050" dirty="0">
                <a:solidFill>
                  <a:srgbClr val="D1D5DB"/>
                </a:solidFill>
                <a:latin typeface="Roboto" pitchFamily="34" charset="0"/>
                <a:ea typeface="Roboto" pitchFamily="34" charset="-122"/>
                <a:cs typeface="Roboto" pitchFamily="34" charset="-120"/>
              </a:rPr>
              <a:t>透過精密的機構設計與軟體補償，實現了末端效應器的有效位置控制</a:t>
            </a:r>
            <a:endParaRPr lang="en-US" sz="1050" dirty="0"/>
          </a:p>
        </p:txBody>
      </p:sp>
      <p:sp>
        <p:nvSpPr>
          <p:cNvPr id="29" name="Text 6"/>
          <p:cNvSpPr/>
          <p:nvPr/>
        </p:nvSpPr>
        <p:spPr>
          <a:xfrm>
            <a:off x="971550" y="4686300"/>
            <a:ext cx="4880610" cy="190500"/>
          </a:xfrm>
          <a:prstGeom prst="rect">
            <a:avLst/>
          </a:prstGeom>
          <a:noFill/>
          <a:ln/>
        </p:spPr>
        <p:txBody>
          <a:bodyPr wrap="square" lIns="0" tIns="0" rIns="0" bIns="0" rtlCol="0" anchor="t" vert="horz"/>
          <a:lstStyle/>
          <a:p>
            <a:pPr algn="l" indent="0" marL="0">
              <a:lnSpc>
                <a:spcPts val="1500"/>
              </a:lnSpc>
              <a:buNone/>
            </a:pPr>
            <a:r>
              <a:rPr lang="en-US" sz="1050" dirty="0">
                <a:solidFill>
                  <a:srgbClr val="D1D5DB"/>
                </a:solidFill>
                <a:latin typeface="Roboto" pitchFamily="34" charset="0"/>
                <a:ea typeface="Roboto" pitchFamily="34" charset="-122"/>
                <a:cs typeface="Roboto" pitchFamily="34" charset="-120"/>
              </a:rPr>
              <a:t>整合ROS 2與EV3嵌入式系統，建立了高效且可擴展的分散式控制架構</a:t>
            </a:r>
            <a:endParaRPr lang="en-US" sz="1050" dirty="0"/>
          </a:p>
        </p:txBody>
      </p:sp>
      <p:sp>
        <p:nvSpPr>
          <p:cNvPr id="30" name="Text 7"/>
          <p:cNvSpPr/>
          <p:nvPr/>
        </p:nvSpPr>
        <p:spPr>
          <a:xfrm>
            <a:off x="971550" y="4953000"/>
            <a:ext cx="3006090" cy="190500"/>
          </a:xfrm>
          <a:prstGeom prst="rect">
            <a:avLst/>
          </a:prstGeom>
          <a:noFill/>
          <a:ln/>
        </p:spPr>
        <p:txBody>
          <a:bodyPr wrap="square" lIns="0" tIns="0" rIns="0" bIns="0" rtlCol="0" anchor="t" vert="horz"/>
          <a:lstStyle/>
          <a:p>
            <a:pPr algn="l" indent="0" marL="0">
              <a:lnSpc>
                <a:spcPts val="1500"/>
              </a:lnSpc>
              <a:buNone/>
            </a:pPr>
            <a:r>
              <a:rPr lang="en-US" sz="1050" dirty="0">
                <a:solidFill>
                  <a:srgbClr val="D1D5DB"/>
                </a:solidFill>
                <a:latin typeface="Roboto" pitchFamily="34" charset="0"/>
                <a:ea typeface="Roboto" pitchFamily="34" charset="-122"/>
                <a:cs typeface="Roboto" pitchFamily="34" charset="-120"/>
              </a:rPr>
              <a:t>在X、Y、Z三軸上均達成了良好的定位精度</a:t>
            </a:r>
            <a:endParaRPr lang="en-US" sz="1050" dirty="0"/>
          </a:p>
        </p:txBody>
      </p:sp>
      <p:sp>
        <p:nvSpPr>
          <p:cNvPr id="31" name="Text 8"/>
          <p:cNvSpPr/>
          <p:nvPr/>
        </p:nvSpPr>
        <p:spPr>
          <a:xfrm>
            <a:off x="6629400" y="1333500"/>
            <a:ext cx="5257800" cy="304800"/>
          </a:xfrm>
          <a:prstGeom prst="rect">
            <a:avLst/>
          </a:prstGeom>
          <a:noFill/>
          <a:ln/>
        </p:spPr>
        <p:txBody>
          <a:bodyPr wrap="square" lIns="0" tIns="0" rIns="0" bIns="0" rtlCol="0" anchor="t" vert="horz"/>
          <a:lstStyle/>
          <a:p>
            <a:pPr indent="0" marL="0">
              <a:lnSpc>
                <a:spcPts val="2400"/>
              </a:lnSpc>
              <a:buNone/>
            </a:pPr>
            <a:r>
              <a:rPr lang="en-US" sz="1800" dirty="0">
                <a:solidFill>
                  <a:srgbClr val="FFFFFF"/>
                </a:solidFill>
                <a:latin typeface="Roboto" pitchFamily="34" charset="0"/>
                <a:ea typeface="Roboto" pitchFamily="34" charset="-122"/>
                <a:cs typeface="Roboto" pitchFamily="34" charset="-120"/>
              </a:rPr>
              <a:t> 錯誤分析</a:t>
            </a:r>
            <a:endParaRPr lang="en-US" sz="1800" dirty="0"/>
          </a:p>
        </p:txBody>
      </p:sp>
      <p:sp>
        <p:nvSpPr>
          <p:cNvPr id="32" name="Text 9"/>
          <p:cNvSpPr/>
          <p:nvPr/>
        </p:nvSpPr>
        <p:spPr>
          <a:xfrm>
            <a:off x="6438900" y="5105400"/>
            <a:ext cx="1422350" cy="228600"/>
          </a:xfrm>
          <a:prstGeom prst="rect">
            <a:avLst/>
          </a:prstGeom>
          <a:noFill/>
          <a:ln/>
        </p:spPr>
        <p:txBody>
          <a:bodyPr wrap="square" lIns="0" tIns="0" rIns="0" bIns="0" rtlCol="0" anchor="t" vert="horz"/>
          <a:lstStyle/>
          <a:p>
            <a:pPr algn="ctr" indent="0" marL="0">
              <a:lnSpc>
                <a:spcPts val="1800"/>
              </a:lnSpc>
              <a:buNone/>
            </a:pPr>
            <a:r>
              <a:rPr lang="en-US" sz="1200" b="1" dirty="0">
                <a:solidFill>
                  <a:srgbClr val="FB923C"/>
                </a:solidFill>
                <a:latin typeface="Roboto" pitchFamily="34" charset="0"/>
                <a:ea typeface="Roboto" pitchFamily="34" charset="-122"/>
                <a:cs typeface="Roboto" pitchFamily="34" charset="-120"/>
              </a:rPr>
              <a:t>X軸誤差</a:t>
            </a:r>
            <a:endParaRPr lang="en-US" sz="1200" dirty="0"/>
          </a:p>
        </p:txBody>
      </p:sp>
      <p:sp>
        <p:nvSpPr>
          <p:cNvPr id="33" name="Text 10"/>
          <p:cNvSpPr/>
          <p:nvPr/>
        </p:nvSpPr>
        <p:spPr>
          <a:xfrm>
            <a:off x="6296665" y="5334000"/>
            <a:ext cx="1706820" cy="266700"/>
          </a:xfrm>
          <a:prstGeom prst="rect">
            <a:avLst/>
          </a:prstGeom>
          <a:noFill/>
          <a:ln/>
        </p:spPr>
        <p:txBody>
          <a:bodyPr wrap="square" lIns="0" tIns="0" rIns="0" bIns="0" rtlCol="0" anchor="t" vert="horz"/>
          <a:lstStyle/>
          <a:p>
            <a:pPr algn="ctr" indent="0" marL="0">
              <a:lnSpc>
                <a:spcPts val="2100"/>
              </a:lnSpc>
              <a:buNone/>
            </a:pPr>
            <a:r>
              <a:rPr lang="en-US" sz="1350" b="1" dirty="0">
                <a:solidFill>
                  <a:srgbClr val="FFFFFF"/>
                </a:solidFill>
                <a:latin typeface="Roboto" pitchFamily="34" charset="0"/>
                <a:ea typeface="Roboto" pitchFamily="34" charset="-122"/>
                <a:cs typeface="Roboto" pitchFamily="34" charset="-120"/>
              </a:rPr>
              <a:t>0.85 mm</a:t>
            </a:r>
            <a:endParaRPr lang="en-US" sz="1350" dirty="0"/>
          </a:p>
        </p:txBody>
      </p:sp>
      <p:sp>
        <p:nvSpPr>
          <p:cNvPr id="34" name="Text 11"/>
          <p:cNvSpPr/>
          <p:nvPr/>
        </p:nvSpPr>
        <p:spPr>
          <a:xfrm>
            <a:off x="6438900" y="5600700"/>
            <a:ext cx="1422350" cy="152400"/>
          </a:xfrm>
          <a:prstGeom prst="rect">
            <a:avLst/>
          </a:prstGeom>
          <a:noFill/>
          <a:ln/>
        </p:spPr>
        <p:txBody>
          <a:bodyPr wrap="square" lIns="0" tIns="0" rIns="0" bIns="0" rtlCol="0" anchor="t" vert="horz"/>
          <a:lstStyle/>
          <a:p>
            <a:pPr algn="ctr" indent="0" marL="0">
              <a:lnSpc>
                <a:spcPts val="1200"/>
              </a:lnSpc>
              <a:buNone/>
            </a:pPr>
            <a:r>
              <a:rPr lang="en-US" sz="900" dirty="0">
                <a:solidFill>
                  <a:srgbClr val="9CA3AF"/>
                </a:solidFill>
                <a:latin typeface="Roboto" pitchFamily="34" charset="0"/>
                <a:ea typeface="Roboto" pitchFamily="34" charset="-122"/>
                <a:cs typeface="Roboto" pitchFamily="34" charset="-120"/>
              </a:rPr>
              <a:t>平均誤差</a:t>
            </a:r>
            <a:endParaRPr lang="en-US" sz="900" dirty="0"/>
          </a:p>
        </p:txBody>
      </p:sp>
      <p:sp>
        <p:nvSpPr>
          <p:cNvPr id="35" name="Text 12"/>
          <p:cNvSpPr/>
          <p:nvPr/>
        </p:nvSpPr>
        <p:spPr>
          <a:xfrm>
            <a:off x="8242250" y="5105400"/>
            <a:ext cx="1422350" cy="228600"/>
          </a:xfrm>
          <a:prstGeom prst="rect">
            <a:avLst/>
          </a:prstGeom>
          <a:noFill/>
          <a:ln/>
        </p:spPr>
        <p:txBody>
          <a:bodyPr wrap="square" lIns="0" tIns="0" rIns="0" bIns="0" rtlCol="0" anchor="t" vert="horz"/>
          <a:lstStyle/>
          <a:p>
            <a:pPr algn="ctr" indent="0" marL="0">
              <a:lnSpc>
                <a:spcPts val="1800"/>
              </a:lnSpc>
              <a:buNone/>
            </a:pPr>
            <a:r>
              <a:rPr lang="en-US" sz="1200" b="1" dirty="0">
                <a:solidFill>
                  <a:srgbClr val="FB923C"/>
                </a:solidFill>
                <a:latin typeface="Roboto" pitchFamily="34" charset="0"/>
                <a:ea typeface="Roboto" pitchFamily="34" charset="-122"/>
                <a:cs typeface="Roboto" pitchFamily="34" charset="-120"/>
              </a:rPr>
              <a:t>Y軸誤差</a:t>
            </a:r>
            <a:endParaRPr lang="en-US" sz="1200" dirty="0"/>
          </a:p>
        </p:txBody>
      </p:sp>
      <p:sp>
        <p:nvSpPr>
          <p:cNvPr id="36" name="Text 13"/>
          <p:cNvSpPr/>
          <p:nvPr/>
        </p:nvSpPr>
        <p:spPr>
          <a:xfrm>
            <a:off x="8100015" y="5334000"/>
            <a:ext cx="1706820" cy="266700"/>
          </a:xfrm>
          <a:prstGeom prst="rect">
            <a:avLst/>
          </a:prstGeom>
          <a:noFill/>
          <a:ln/>
        </p:spPr>
        <p:txBody>
          <a:bodyPr wrap="square" lIns="0" tIns="0" rIns="0" bIns="0" rtlCol="0" anchor="t" vert="horz"/>
          <a:lstStyle/>
          <a:p>
            <a:pPr algn="ctr" indent="0" marL="0">
              <a:lnSpc>
                <a:spcPts val="2100"/>
              </a:lnSpc>
              <a:buNone/>
            </a:pPr>
            <a:r>
              <a:rPr lang="en-US" sz="1350" b="1" dirty="0">
                <a:solidFill>
                  <a:srgbClr val="FFFFFF"/>
                </a:solidFill>
                <a:latin typeface="Roboto" pitchFamily="34" charset="0"/>
                <a:ea typeface="Roboto" pitchFamily="34" charset="-122"/>
                <a:cs typeface="Roboto" pitchFamily="34" charset="-120"/>
              </a:rPr>
              <a:t>0.92 mm</a:t>
            </a:r>
            <a:endParaRPr lang="en-US" sz="1350" dirty="0"/>
          </a:p>
        </p:txBody>
      </p:sp>
      <p:sp>
        <p:nvSpPr>
          <p:cNvPr id="37" name="Text 14"/>
          <p:cNvSpPr/>
          <p:nvPr/>
        </p:nvSpPr>
        <p:spPr>
          <a:xfrm>
            <a:off x="8242250" y="5600700"/>
            <a:ext cx="1422350" cy="152400"/>
          </a:xfrm>
          <a:prstGeom prst="rect">
            <a:avLst/>
          </a:prstGeom>
          <a:noFill/>
          <a:ln/>
        </p:spPr>
        <p:txBody>
          <a:bodyPr wrap="square" lIns="0" tIns="0" rIns="0" bIns="0" rtlCol="0" anchor="t" vert="horz"/>
          <a:lstStyle/>
          <a:p>
            <a:pPr algn="ctr" indent="0" marL="0">
              <a:lnSpc>
                <a:spcPts val="1200"/>
              </a:lnSpc>
              <a:buNone/>
            </a:pPr>
            <a:r>
              <a:rPr lang="en-US" sz="900" dirty="0">
                <a:solidFill>
                  <a:srgbClr val="9CA3AF"/>
                </a:solidFill>
                <a:latin typeface="Roboto" pitchFamily="34" charset="0"/>
                <a:ea typeface="Roboto" pitchFamily="34" charset="-122"/>
                <a:cs typeface="Roboto" pitchFamily="34" charset="-120"/>
              </a:rPr>
              <a:t>平均誤差</a:t>
            </a:r>
            <a:endParaRPr lang="en-US" sz="900" dirty="0"/>
          </a:p>
        </p:txBody>
      </p:sp>
      <p:sp>
        <p:nvSpPr>
          <p:cNvPr id="38" name="Text 15"/>
          <p:cNvSpPr/>
          <p:nvPr/>
        </p:nvSpPr>
        <p:spPr>
          <a:xfrm>
            <a:off x="10045601" y="5105400"/>
            <a:ext cx="1422350" cy="228600"/>
          </a:xfrm>
          <a:prstGeom prst="rect">
            <a:avLst/>
          </a:prstGeom>
          <a:noFill/>
          <a:ln/>
        </p:spPr>
        <p:txBody>
          <a:bodyPr wrap="square" lIns="0" tIns="0" rIns="0" bIns="0" rtlCol="0" anchor="t" vert="horz"/>
          <a:lstStyle/>
          <a:p>
            <a:pPr algn="ctr" indent="0" marL="0">
              <a:lnSpc>
                <a:spcPts val="1800"/>
              </a:lnSpc>
              <a:buNone/>
            </a:pPr>
            <a:r>
              <a:rPr lang="en-US" sz="1200" b="1" dirty="0">
                <a:solidFill>
                  <a:srgbClr val="FB923C"/>
                </a:solidFill>
                <a:latin typeface="Roboto" pitchFamily="34" charset="0"/>
                <a:ea typeface="Roboto" pitchFamily="34" charset="-122"/>
                <a:cs typeface="Roboto" pitchFamily="34" charset="-120"/>
              </a:rPr>
              <a:t>Z軸誤差</a:t>
            </a:r>
            <a:endParaRPr lang="en-US" sz="1200" dirty="0"/>
          </a:p>
        </p:txBody>
      </p:sp>
      <p:sp>
        <p:nvSpPr>
          <p:cNvPr id="39" name="Text 16"/>
          <p:cNvSpPr/>
          <p:nvPr/>
        </p:nvSpPr>
        <p:spPr>
          <a:xfrm>
            <a:off x="9903366" y="5334000"/>
            <a:ext cx="1706820" cy="266700"/>
          </a:xfrm>
          <a:prstGeom prst="rect">
            <a:avLst/>
          </a:prstGeom>
          <a:noFill/>
          <a:ln/>
        </p:spPr>
        <p:txBody>
          <a:bodyPr wrap="square" lIns="0" tIns="0" rIns="0" bIns="0" rtlCol="0" anchor="t" vert="horz"/>
          <a:lstStyle/>
          <a:p>
            <a:pPr algn="ctr" indent="0" marL="0">
              <a:lnSpc>
                <a:spcPts val="2100"/>
              </a:lnSpc>
              <a:buNone/>
            </a:pPr>
            <a:r>
              <a:rPr lang="en-US" sz="1350" b="1" dirty="0">
                <a:solidFill>
                  <a:srgbClr val="FFFFFF"/>
                </a:solidFill>
                <a:latin typeface="Roboto" pitchFamily="34" charset="0"/>
                <a:ea typeface="Roboto" pitchFamily="34" charset="-122"/>
                <a:cs typeface="Roboto" pitchFamily="34" charset="-120"/>
              </a:rPr>
              <a:t>1.05 mm</a:t>
            </a:r>
            <a:endParaRPr lang="en-US" sz="1350" dirty="0"/>
          </a:p>
        </p:txBody>
      </p:sp>
      <p:sp>
        <p:nvSpPr>
          <p:cNvPr id="40" name="Text 17"/>
          <p:cNvSpPr/>
          <p:nvPr/>
        </p:nvSpPr>
        <p:spPr>
          <a:xfrm>
            <a:off x="10045601" y="5600700"/>
            <a:ext cx="1422350" cy="152400"/>
          </a:xfrm>
          <a:prstGeom prst="rect">
            <a:avLst/>
          </a:prstGeom>
          <a:noFill/>
          <a:ln/>
        </p:spPr>
        <p:txBody>
          <a:bodyPr wrap="square" lIns="0" tIns="0" rIns="0" bIns="0" rtlCol="0" anchor="t" vert="horz"/>
          <a:lstStyle/>
          <a:p>
            <a:pPr algn="ctr" indent="0" marL="0">
              <a:lnSpc>
                <a:spcPts val="1200"/>
              </a:lnSpc>
              <a:buNone/>
            </a:pPr>
            <a:r>
              <a:rPr lang="en-US" sz="900" dirty="0">
                <a:solidFill>
                  <a:srgbClr val="9CA3AF"/>
                </a:solidFill>
                <a:latin typeface="Roboto" pitchFamily="34" charset="0"/>
                <a:ea typeface="Roboto" pitchFamily="34" charset="-122"/>
                <a:cs typeface="Roboto" pitchFamily="34" charset="-120"/>
              </a:rPr>
              <a:t>平均誤差</a:t>
            </a:r>
            <a:endParaRPr lang="en-US" sz="900" dirty="0"/>
          </a:p>
        </p:txBody>
      </p:sp>
      <p:sp>
        <p:nvSpPr>
          <p:cNvPr id="41" name="Text 18"/>
          <p:cNvSpPr/>
          <p:nvPr/>
        </p:nvSpPr>
        <p:spPr>
          <a:xfrm>
            <a:off x="11391900" y="6438900"/>
            <a:ext cx="502920" cy="190500"/>
          </a:xfrm>
          <a:prstGeom prst="rect">
            <a:avLst/>
          </a:prstGeom>
          <a:noFill/>
          <a:ln/>
        </p:spPr>
        <p:txBody>
          <a:bodyPr wrap="square" lIns="0" tIns="0" rIns="0" bIns="0" rtlCol="0" anchor="t" vert="horz"/>
          <a:lstStyle/>
          <a:p>
            <a:pPr indent="0" marL="0">
              <a:lnSpc>
                <a:spcPts val="1500"/>
              </a:lnSpc>
              <a:buNone/>
            </a:pPr>
            <a:r>
              <a:rPr lang="en-US" sz="1050" dirty="0">
                <a:solidFill>
                  <a:srgbClr val="6B7280"/>
                </a:solidFill>
                <a:latin typeface="Roboto" pitchFamily="34" charset="0"/>
                <a:ea typeface="Roboto" pitchFamily="34" charset="-122"/>
                <a:cs typeface="Roboto" pitchFamily="34" charset="-120"/>
              </a:rPr>
              <a:t>18 / 20</a:t>
            </a:r>
            <a:endParaRPr lang="en-US" sz="105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2192000" cy="6858000"/>
          </a:xfrm>
          <a:prstGeom prst="rect">
            <a:avLst/>
          </a:prstGeom>
        </p:spPr>
      </p:pic>
      <p:pic>
        <p:nvPicPr>
          <p:cNvPr id="3" name="Image 1" descr="preencoded.png">    </p:cNvPr>
          <p:cNvPicPr>
            <a:picLocks noChangeAspect="1"/>
          </p:cNvPicPr>
          <p:nvPr/>
        </p:nvPicPr>
        <p:blipFill>
          <a:blip r:embed="rId2"/>
          <a:stretch>
            <a:fillRect/>
          </a:stretch>
        </p:blipFill>
        <p:spPr>
          <a:xfrm>
            <a:off x="609600" y="838200"/>
            <a:ext cx="914400" cy="38100"/>
          </a:xfrm>
          <a:prstGeom prst="rect">
            <a:avLst/>
          </a:prstGeom>
        </p:spPr>
      </p:pic>
      <p:pic>
        <p:nvPicPr>
          <p:cNvPr id="4" name="Image 2" descr="preencoded.png">    </p:cNvPr>
          <p:cNvPicPr>
            <a:picLocks noChangeAspect="1"/>
          </p:cNvPicPr>
          <p:nvPr/>
        </p:nvPicPr>
        <p:blipFill>
          <a:blip r:embed="rId3"/>
          <a:stretch>
            <a:fillRect/>
          </a:stretch>
        </p:blipFill>
        <p:spPr>
          <a:xfrm>
            <a:off x="609600" y="1828800"/>
            <a:ext cx="3505200" cy="2590800"/>
          </a:xfrm>
          <a:prstGeom prst="rect">
            <a:avLst/>
          </a:prstGeom>
        </p:spPr>
      </p:pic>
      <p:pic>
        <p:nvPicPr>
          <p:cNvPr id="5" name="Image 3" descr="preencoded.png">    </p:cNvPr>
          <p:cNvPicPr>
            <a:picLocks noChangeAspect="1"/>
          </p:cNvPicPr>
          <p:nvPr/>
        </p:nvPicPr>
        <p:blipFill>
          <a:blip r:embed="rId4"/>
          <a:stretch>
            <a:fillRect/>
          </a:stretch>
        </p:blipFill>
        <p:spPr>
          <a:xfrm>
            <a:off x="838200" y="2057400"/>
            <a:ext cx="457200" cy="457200"/>
          </a:xfrm>
          <a:prstGeom prst="rect">
            <a:avLst/>
          </a:prstGeom>
        </p:spPr>
      </p:pic>
      <p:pic>
        <p:nvPicPr>
          <p:cNvPr id="6" name="Image 4" descr="preencoded.png">    </p:cNvPr>
          <p:cNvPicPr>
            <a:picLocks noChangeAspect="1"/>
          </p:cNvPicPr>
          <p:nvPr/>
        </p:nvPicPr>
        <p:blipFill>
          <a:blip r:embed="rId5"/>
          <a:stretch>
            <a:fillRect/>
          </a:stretch>
        </p:blipFill>
        <p:spPr>
          <a:xfrm>
            <a:off x="923925" y="2133600"/>
            <a:ext cx="285750" cy="304800"/>
          </a:xfrm>
          <a:prstGeom prst="rect">
            <a:avLst/>
          </a:prstGeom>
        </p:spPr>
      </p:pic>
      <p:pic>
        <p:nvPicPr>
          <p:cNvPr id="7" name="Image 5" descr="preencoded.png">    </p:cNvPr>
          <p:cNvPicPr>
            <a:picLocks noChangeAspect="1"/>
          </p:cNvPicPr>
          <p:nvPr/>
        </p:nvPicPr>
        <p:blipFill>
          <a:blip r:embed="rId6"/>
          <a:stretch>
            <a:fillRect/>
          </a:stretch>
        </p:blipFill>
        <p:spPr>
          <a:xfrm>
            <a:off x="4343400" y="1828800"/>
            <a:ext cx="3505200" cy="2590800"/>
          </a:xfrm>
          <a:prstGeom prst="rect">
            <a:avLst/>
          </a:prstGeom>
        </p:spPr>
      </p:pic>
      <p:pic>
        <p:nvPicPr>
          <p:cNvPr id="8" name="Image 6" descr="preencoded.png">    </p:cNvPr>
          <p:cNvPicPr>
            <a:picLocks noChangeAspect="1"/>
          </p:cNvPicPr>
          <p:nvPr/>
        </p:nvPicPr>
        <p:blipFill>
          <a:blip r:embed="rId7"/>
          <a:stretch>
            <a:fillRect/>
          </a:stretch>
        </p:blipFill>
        <p:spPr>
          <a:xfrm>
            <a:off x="4572000" y="2057400"/>
            <a:ext cx="457200" cy="457200"/>
          </a:xfrm>
          <a:prstGeom prst="rect">
            <a:avLst/>
          </a:prstGeom>
        </p:spPr>
      </p:pic>
      <p:pic>
        <p:nvPicPr>
          <p:cNvPr id="9" name="Image 7" descr="preencoded.png">    </p:cNvPr>
          <p:cNvPicPr>
            <a:picLocks noChangeAspect="1"/>
          </p:cNvPicPr>
          <p:nvPr/>
        </p:nvPicPr>
        <p:blipFill>
          <a:blip r:embed="rId8"/>
          <a:stretch>
            <a:fillRect/>
          </a:stretch>
        </p:blipFill>
        <p:spPr>
          <a:xfrm>
            <a:off x="4657725" y="2133600"/>
            <a:ext cx="285750" cy="304800"/>
          </a:xfrm>
          <a:prstGeom prst="rect">
            <a:avLst/>
          </a:prstGeom>
        </p:spPr>
      </p:pic>
      <p:pic>
        <p:nvPicPr>
          <p:cNvPr id="10" name="Image 8" descr="preencoded.png">    </p:cNvPr>
          <p:cNvPicPr>
            <a:picLocks noChangeAspect="1"/>
          </p:cNvPicPr>
          <p:nvPr/>
        </p:nvPicPr>
        <p:blipFill>
          <a:blip r:embed="rId9"/>
          <a:stretch>
            <a:fillRect/>
          </a:stretch>
        </p:blipFill>
        <p:spPr>
          <a:xfrm>
            <a:off x="8077200" y="1828800"/>
            <a:ext cx="3505200" cy="2590800"/>
          </a:xfrm>
          <a:prstGeom prst="rect">
            <a:avLst/>
          </a:prstGeom>
        </p:spPr>
      </p:pic>
      <p:pic>
        <p:nvPicPr>
          <p:cNvPr id="11" name="Image 9" descr="preencoded.png">    </p:cNvPr>
          <p:cNvPicPr>
            <a:picLocks noChangeAspect="1"/>
          </p:cNvPicPr>
          <p:nvPr/>
        </p:nvPicPr>
        <p:blipFill>
          <a:blip r:embed="rId10"/>
          <a:stretch>
            <a:fillRect/>
          </a:stretch>
        </p:blipFill>
        <p:spPr>
          <a:xfrm>
            <a:off x="8305800" y="2057400"/>
            <a:ext cx="457200" cy="457200"/>
          </a:xfrm>
          <a:prstGeom prst="rect">
            <a:avLst/>
          </a:prstGeom>
        </p:spPr>
      </p:pic>
      <p:pic>
        <p:nvPicPr>
          <p:cNvPr id="12" name="Image 10" descr="preencoded.png">    </p:cNvPr>
          <p:cNvPicPr>
            <a:picLocks noChangeAspect="1"/>
          </p:cNvPicPr>
          <p:nvPr/>
        </p:nvPicPr>
        <p:blipFill>
          <a:blip r:embed="rId11"/>
          <a:stretch>
            <a:fillRect/>
          </a:stretch>
        </p:blipFill>
        <p:spPr>
          <a:xfrm>
            <a:off x="8420100" y="2133600"/>
            <a:ext cx="228600" cy="304800"/>
          </a:xfrm>
          <a:prstGeom prst="rect">
            <a:avLst/>
          </a:prstGeom>
        </p:spPr>
      </p:pic>
      <p:pic>
        <p:nvPicPr>
          <p:cNvPr id="13" name="Image 11" descr="preencoded.png">    </p:cNvPr>
          <p:cNvPicPr>
            <a:picLocks noChangeAspect="1"/>
          </p:cNvPicPr>
          <p:nvPr/>
        </p:nvPicPr>
        <p:blipFill>
          <a:blip r:embed="rId12"/>
          <a:stretch>
            <a:fillRect/>
          </a:stretch>
        </p:blipFill>
        <p:spPr>
          <a:xfrm>
            <a:off x="609600" y="4724400"/>
            <a:ext cx="10972800" cy="495300"/>
          </a:xfrm>
          <a:prstGeom prst="rect">
            <a:avLst/>
          </a:prstGeom>
        </p:spPr>
      </p:pic>
      <p:pic>
        <p:nvPicPr>
          <p:cNvPr id="14" name="Image 12" descr="preencoded.png">    </p:cNvPr>
          <p:cNvPicPr>
            <a:picLocks noChangeAspect="1"/>
          </p:cNvPicPr>
          <p:nvPr/>
        </p:nvPicPr>
        <p:blipFill>
          <a:blip r:embed="rId13"/>
          <a:stretch>
            <a:fillRect/>
          </a:stretch>
        </p:blipFill>
        <p:spPr>
          <a:xfrm>
            <a:off x="762000" y="4905375"/>
            <a:ext cx="104775" cy="133350"/>
          </a:xfrm>
          <a:prstGeom prst="rect">
            <a:avLst/>
          </a:prstGeom>
        </p:spPr>
      </p:pic>
      <p:sp>
        <p:nvSpPr>
          <p:cNvPr id="15" name="Text 0"/>
          <p:cNvSpPr/>
          <p:nvPr/>
        </p:nvSpPr>
        <p:spPr>
          <a:xfrm>
            <a:off x="609600" y="381000"/>
            <a:ext cx="10972800" cy="381000"/>
          </a:xfrm>
          <a:prstGeom prst="rect">
            <a:avLst/>
          </a:prstGeom>
          <a:noFill/>
          <a:ln/>
        </p:spPr>
        <p:txBody>
          <a:bodyPr wrap="square" lIns="0" tIns="0" rIns="0" bIns="0" rtlCol="0" anchor="t" vert="horz"/>
          <a:lstStyle/>
          <a:p>
            <a:pPr indent="0" marL="0">
              <a:lnSpc>
                <a:spcPts val="3000"/>
              </a:lnSpc>
              <a:buNone/>
            </a:pPr>
            <a:r>
              <a:rPr lang="en-US" sz="2700" b="1" dirty="0">
                <a:solidFill>
                  <a:srgbClr val="FFFFFF"/>
                </a:solidFill>
                <a:latin typeface="Roboto" pitchFamily="34" charset="0"/>
                <a:ea typeface="Roboto" pitchFamily="34" charset="-122"/>
                <a:cs typeface="Roboto" pitchFamily="34" charset="-120"/>
              </a:rPr>
              <a:t>挑戰與解決方案</a:t>
            </a:r>
            <a:endParaRPr lang="en-US" sz="2700" dirty="0"/>
          </a:p>
        </p:txBody>
      </p:sp>
      <p:sp>
        <p:nvSpPr>
          <p:cNvPr id="16" name="Text 1"/>
          <p:cNvSpPr/>
          <p:nvPr/>
        </p:nvSpPr>
        <p:spPr>
          <a:xfrm>
            <a:off x="609600" y="1333500"/>
            <a:ext cx="10972800" cy="266700"/>
          </a:xfrm>
          <a:prstGeom prst="rect">
            <a:avLst/>
          </a:prstGeom>
          <a:noFill/>
          <a:ln/>
        </p:spPr>
        <p:txBody>
          <a:bodyPr wrap="square" lIns="0" tIns="0" rIns="0" bIns="0" rtlCol="0" anchor="t" vert="horz"/>
          <a:lstStyle/>
          <a:p>
            <a:pPr indent="0" marL="0">
              <a:lnSpc>
                <a:spcPts val="2100"/>
              </a:lnSpc>
              <a:buNone/>
            </a:pPr>
            <a:r>
              <a:rPr lang="en-US" sz="1500" dirty="0">
                <a:solidFill>
                  <a:srgbClr val="D1D5DB"/>
                </a:solidFill>
                <a:latin typeface="Roboto" pitchFamily="34" charset="0"/>
                <a:ea typeface="Roboto" pitchFamily="34" charset="-122"/>
                <a:cs typeface="Roboto" pitchFamily="34" charset="-120"/>
              </a:rPr>
              <a:t>解決通訊延遲、結構剛性不足與馬達累積誤差的工程問題</a:t>
            </a:r>
            <a:endParaRPr lang="en-US" sz="1500" dirty="0"/>
          </a:p>
        </p:txBody>
      </p:sp>
      <p:sp>
        <p:nvSpPr>
          <p:cNvPr id="17" name="Text 2"/>
          <p:cNvSpPr/>
          <p:nvPr/>
        </p:nvSpPr>
        <p:spPr>
          <a:xfrm>
            <a:off x="1447800" y="2152650"/>
            <a:ext cx="1371600" cy="266700"/>
          </a:xfrm>
          <a:prstGeom prst="rect">
            <a:avLst/>
          </a:prstGeom>
          <a:noFill/>
          <a:ln/>
        </p:spPr>
        <p:txBody>
          <a:bodyPr wrap="square" lIns="0" tIns="0" rIns="0" bIns="0" rtlCol="0" anchor="t" vert="horz"/>
          <a:lstStyle/>
          <a:p>
            <a:pPr indent="0" marL="0">
              <a:lnSpc>
                <a:spcPts val="2100"/>
              </a:lnSpc>
              <a:buNone/>
            </a:pPr>
            <a:r>
              <a:rPr lang="en-US" sz="1500" b="1" dirty="0">
                <a:solidFill>
                  <a:srgbClr val="FFFFFF"/>
                </a:solidFill>
                <a:latin typeface="Roboto" pitchFamily="34" charset="0"/>
                <a:ea typeface="Roboto" pitchFamily="34" charset="-122"/>
                <a:cs typeface="Roboto" pitchFamily="34" charset="-120"/>
              </a:rPr>
              <a:t>通訊延遲問題</a:t>
            </a:r>
            <a:endParaRPr lang="en-US" sz="1500" dirty="0"/>
          </a:p>
        </p:txBody>
      </p:sp>
      <p:sp>
        <p:nvSpPr>
          <p:cNvPr id="18" name="Text 3"/>
          <p:cNvSpPr/>
          <p:nvPr/>
        </p:nvSpPr>
        <p:spPr>
          <a:xfrm>
            <a:off x="838200" y="2667000"/>
            <a:ext cx="3048000" cy="190500"/>
          </a:xfrm>
          <a:prstGeom prst="rect">
            <a:avLst/>
          </a:prstGeom>
          <a:noFill/>
          <a:ln/>
        </p:spPr>
        <p:txBody>
          <a:bodyPr wrap="square" lIns="0" tIns="0" rIns="0" bIns="0" rtlCol="0" anchor="t" vert="horz"/>
          <a:lstStyle/>
          <a:p>
            <a:pPr indent="0" marL="0">
              <a:lnSpc>
                <a:spcPts val="1500"/>
              </a:lnSpc>
              <a:buNone/>
            </a:pPr>
            <a:r>
              <a:rPr lang="en-US" sz="1050" dirty="0">
                <a:solidFill>
                  <a:srgbClr val="9CA3AF"/>
                </a:solidFill>
                <a:latin typeface="Roboto" pitchFamily="34" charset="0"/>
                <a:ea typeface="Roboto" pitchFamily="34" charset="-122"/>
                <a:cs typeface="Roboto" pitchFamily="34" charset="-120"/>
              </a:rPr>
              <a:t>問題：</a:t>
            </a:r>
            <a:endParaRPr lang="en-US" sz="1050" dirty="0"/>
          </a:p>
        </p:txBody>
      </p:sp>
      <p:sp>
        <p:nvSpPr>
          <p:cNvPr id="19" name="Text 4"/>
          <p:cNvSpPr/>
          <p:nvPr/>
        </p:nvSpPr>
        <p:spPr>
          <a:xfrm>
            <a:off x="838200" y="2933700"/>
            <a:ext cx="3048000" cy="381000"/>
          </a:xfrm>
          <a:prstGeom prst="rect">
            <a:avLst/>
          </a:prstGeom>
          <a:noFill/>
          <a:ln/>
        </p:spPr>
        <p:txBody>
          <a:bodyPr wrap="square" lIns="0" tIns="0" rIns="0" bIns="0" rtlCol="0" anchor="t" vert="horz"/>
          <a:lstStyle/>
          <a:p>
            <a:pPr indent="0" marL="0">
              <a:lnSpc>
                <a:spcPts val="1500"/>
              </a:lnSpc>
              <a:buNone/>
            </a:pPr>
            <a:r>
              <a:rPr lang="en-US" sz="1050" dirty="0">
                <a:solidFill>
                  <a:srgbClr val="FFFFFF"/>
                </a:solidFill>
                <a:latin typeface="Roboto" pitchFamily="34" charset="0"/>
                <a:ea typeface="Roboto" pitchFamily="34" charset="-122"/>
                <a:cs typeface="Roboto" pitchFamily="34" charset="-120"/>
              </a:rPr>
              <a:t>Wi-Fi 通訊在 PC 端與 EV3 之間存在不穩定的延遲，影響即時控制精度與響應速度</a:t>
            </a:r>
            <a:endParaRPr lang="en-US" sz="1050" dirty="0"/>
          </a:p>
        </p:txBody>
      </p:sp>
      <p:sp>
        <p:nvSpPr>
          <p:cNvPr id="20" name="Text 5"/>
          <p:cNvSpPr/>
          <p:nvPr/>
        </p:nvSpPr>
        <p:spPr>
          <a:xfrm>
            <a:off x="838200" y="3467100"/>
            <a:ext cx="3048000" cy="190500"/>
          </a:xfrm>
          <a:prstGeom prst="rect">
            <a:avLst/>
          </a:prstGeom>
          <a:noFill/>
          <a:ln/>
        </p:spPr>
        <p:txBody>
          <a:bodyPr wrap="square" lIns="0" tIns="0" rIns="0" bIns="0" rtlCol="0" anchor="t" vert="horz"/>
          <a:lstStyle/>
          <a:p>
            <a:pPr indent="0" marL="0">
              <a:lnSpc>
                <a:spcPts val="1500"/>
              </a:lnSpc>
              <a:buNone/>
            </a:pPr>
            <a:r>
              <a:rPr lang="en-US" sz="1050" dirty="0">
                <a:solidFill>
                  <a:srgbClr val="FB923C"/>
                </a:solidFill>
                <a:latin typeface="Roboto" pitchFamily="34" charset="0"/>
                <a:ea typeface="Roboto" pitchFamily="34" charset="-122"/>
                <a:cs typeface="Roboto" pitchFamily="34" charset="-120"/>
              </a:rPr>
              <a:t>解決方案：</a:t>
            </a:r>
            <a:endParaRPr lang="en-US" sz="1050" dirty="0"/>
          </a:p>
        </p:txBody>
      </p:sp>
      <p:sp>
        <p:nvSpPr>
          <p:cNvPr id="21" name="Text 6"/>
          <p:cNvSpPr/>
          <p:nvPr/>
        </p:nvSpPr>
        <p:spPr>
          <a:xfrm>
            <a:off x="838200" y="3733800"/>
            <a:ext cx="3886200" cy="190500"/>
          </a:xfrm>
          <a:prstGeom prst="rect">
            <a:avLst/>
          </a:prstGeom>
          <a:noFill/>
          <a:ln/>
        </p:spPr>
        <p:txBody>
          <a:bodyPr wrap="square" lIns="0" tIns="0" rIns="0" bIns="0" rtlCol="0" anchor="t" vert="horz"/>
          <a:lstStyle/>
          <a:p>
            <a:pPr algn="l" marL="342900" indent="-342900">
              <a:lnSpc>
                <a:spcPts val="1500"/>
              </a:lnSpc>
              <a:buSzPct val="100000"/>
              <a:buChar char="•"/>
            </a:pPr>
            <a:r>
              <a:rPr lang="en-US" sz="1050" dirty="0">
                <a:solidFill>
                  <a:srgbClr val="FFFFFF"/>
                </a:solidFill>
                <a:latin typeface="Roboto" pitchFamily="34" charset="0"/>
                <a:ea typeface="Roboto" pitchFamily="34" charset="-122"/>
                <a:cs typeface="Roboto" pitchFamily="34" charset="-120"/>
              </a:rPr>
              <a:t>MQTT QoS 1 確保訊息可靠性</a:t>
            </a:r>
            <a:endParaRPr lang="en-US" sz="1050" dirty="0"/>
          </a:p>
        </p:txBody>
      </p:sp>
      <p:sp>
        <p:nvSpPr>
          <p:cNvPr id="22" name="Text 7"/>
          <p:cNvSpPr/>
          <p:nvPr/>
        </p:nvSpPr>
        <p:spPr>
          <a:xfrm>
            <a:off x="838200" y="4000500"/>
            <a:ext cx="3886200" cy="190500"/>
          </a:xfrm>
          <a:prstGeom prst="rect">
            <a:avLst/>
          </a:prstGeom>
          <a:noFill/>
          <a:ln/>
        </p:spPr>
        <p:txBody>
          <a:bodyPr wrap="square" lIns="0" tIns="0" rIns="0" bIns="0" rtlCol="0" anchor="t" vert="horz"/>
          <a:lstStyle/>
          <a:p>
            <a:pPr algn="l" marL="342900" indent="-342900">
              <a:lnSpc>
                <a:spcPts val="1500"/>
              </a:lnSpc>
              <a:buSzPct val="100000"/>
              <a:buChar char="•"/>
            </a:pPr>
            <a:r>
              <a:rPr lang="en-US" sz="1050" dirty="0">
                <a:solidFill>
                  <a:srgbClr val="FFFFFF"/>
                </a:solidFill>
                <a:latin typeface="Roboto" pitchFamily="34" charset="0"/>
                <a:ea typeface="Roboto" pitchFamily="34" charset="-122"/>
                <a:cs typeface="Roboto" pitchFamily="34" charset="-120"/>
              </a:rPr>
              <a:t>EV3 端指令緩衝與平滑化</a:t>
            </a:r>
            <a:endParaRPr lang="en-US" sz="1050" dirty="0"/>
          </a:p>
        </p:txBody>
      </p:sp>
      <p:sp>
        <p:nvSpPr>
          <p:cNvPr id="23" name="Text 8"/>
          <p:cNvSpPr/>
          <p:nvPr/>
        </p:nvSpPr>
        <p:spPr>
          <a:xfrm>
            <a:off x="5181600" y="2152650"/>
            <a:ext cx="1371600" cy="266700"/>
          </a:xfrm>
          <a:prstGeom prst="rect">
            <a:avLst/>
          </a:prstGeom>
          <a:noFill/>
          <a:ln/>
        </p:spPr>
        <p:txBody>
          <a:bodyPr wrap="square" lIns="0" tIns="0" rIns="0" bIns="0" rtlCol="0" anchor="t" vert="horz"/>
          <a:lstStyle/>
          <a:p>
            <a:pPr indent="0" marL="0">
              <a:lnSpc>
                <a:spcPts val="2100"/>
              </a:lnSpc>
              <a:buNone/>
            </a:pPr>
            <a:r>
              <a:rPr lang="en-US" sz="1500" b="1" dirty="0">
                <a:solidFill>
                  <a:srgbClr val="FFFFFF"/>
                </a:solidFill>
                <a:latin typeface="Roboto" pitchFamily="34" charset="0"/>
                <a:ea typeface="Roboto" pitchFamily="34" charset="-122"/>
                <a:cs typeface="Roboto" pitchFamily="34" charset="-120"/>
              </a:rPr>
              <a:t>結構剛性不足</a:t>
            </a:r>
            <a:endParaRPr lang="en-US" sz="1500" dirty="0"/>
          </a:p>
        </p:txBody>
      </p:sp>
      <p:sp>
        <p:nvSpPr>
          <p:cNvPr id="24" name="Text 9"/>
          <p:cNvSpPr/>
          <p:nvPr/>
        </p:nvSpPr>
        <p:spPr>
          <a:xfrm>
            <a:off x="4572000" y="2667000"/>
            <a:ext cx="3048000" cy="190500"/>
          </a:xfrm>
          <a:prstGeom prst="rect">
            <a:avLst/>
          </a:prstGeom>
          <a:noFill/>
          <a:ln/>
        </p:spPr>
        <p:txBody>
          <a:bodyPr wrap="square" lIns="0" tIns="0" rIns="0" bIns="0" rtlCol="0" anchor="t" vert="horz"/>
          <a:lstStyle/>
          <a:p>
            <a:pPr indent="0" marL="0">
              <a:lnSpc>
                <a:spcPts val="1500"/>
              </a:lnSpc>
              <a:buNone/>
            </a:pPr>
            <a:r>
              <a:rPr lang="en-US" sz="1050" dirty="0">
                <a:solidFill>
                  <a:srgbClr val="9CA3AF"/>
                </a:solidFill>
                <a:latin typeface="Roboto" pitchFamily="34" charset="0"/>
                <a:ea typeface="Roboto" pitchFamily="34" charset="-122"/>
                <a:cs typeface="Roboto" pitchFamily="34" charset="-120"/>
              </a:rPr>
              <a:t>問題：</a:t>
            </a:r>
            <a:endParaRPr lang="en-US" sz="1050" dirty="0"/>
          </a:p>
        </p:txBody>
      </p:sp>
      <p:sp>
        <p:nvSpPr>
          <p:cNvPr id="25" name="Text 10"/>
          <p:cNvSpPr/>
          <p:nvPr/>
        </p:nvSpPr>
        <p:spPr>
          <a:xfrm>
            <a:off x="4572000" y="2933700"/>
            <a:ext cx="3048000" cy="381000"/>
          </a:xfrm>
          <a:prstGeom prst="rect">
            <a:avLst/>
          </a:prstGeom>
          <a:noFill/>
          <a:ln/>
        </p:spPr>
        <p:txBody>
          <a:bodyPr wrap="square" lIns="0" tIns="0" rIns="0" bIns="0" rtlCol="0" anchor="t" vert="horz"/>
          <a:lstStyle/>
          <a:p>
            <a:pPr indent="0" marL="0">
              <a:lnSpc>
                <a:spcPts val="1500"/>
              </a:lnSpc>
              <a:buNone/>
            </a:pPr>
            <a:r>
              <a:rPr lang="en-US" sz="1050" dirty="0">
                <a:solidFill>
                  <a:srgbClr val="FFFFFF"/>
                </a:solidFill>
                <a:latin typeface="Roboto" pitchFamily="34" charset="0"/>
                <a:ea typeface="Roboto" pitchFamily="34" charset="-122"/>
                <a:cs typeface="Roboto" pitchFamily="34" charset="-120"/>
              </a:rPr>
              <a:t>樂高積木材料特性導致手臂在最大伸展或承受負載時產生明顯彎曲和形變</a:t>
            </a:r>
            <a:endParaRPr lang="en-US" sz="1050" dirty="0"/>
          </a:p>
        </p:txBody>
      </p:sp>
      <p:sp>
        <p:nvSpPr>
          <p:cNvPr id="26" name="Text 11"/>
          <p:cNvSpPr/>
          <p:nvPr/>
        </p:nvSpPr>
        <p:spPr>
          <a:xfrm>
            <a:off x="4572000" y="3467100"/>
            <a:ext cx="3048000" cy="190500"/>
          </a:xfrm>
          <a:prstGeom prst="rect">
            <a:avLst/>
          </a:prstGeom>
          <a:noFill/>
          <a:ln/>
        </p:spPr>
        <p:txBody>
          <a:bodyPr wrap="square" lIns="0" tIns="0" rIns="0" bIns="0" rtlCol="0" anchor="t" vert="horz"/>
          <a:lstStyle/>
          <a:p>
            <a:pPr indent="0" marL="0">
              <a:lnSpc>
                <a:spcPts val="1500"/>
              </a:lnSpc>
              <a:buNone/>
            </a:pPr>
            <a:r>
              <a:rPr lang="en-US" sz="1050" dirty="0">
                <a:solidFill>
                  <a:srgbClr val="FB923C"/>
                </a:solidFill>
                <a:latin typeface="Roboto" pitchFamily="34" charset="0"/>
                <a:ea typeface="Roboto" pitchFamily="34" charset="-122"/>
                <a:cs typeface="Roboto" pitchFamily="34" charset="-120"/>
              </a:rPr>
              <a:t>解決方案：</a:t>
            </a:r>
            <a:endParaRPr lang="en-US" sz="1050" dirty="0"/>
          </a:p>
        </p:txBody>
      </p:sp>
      <p:sp>
        <p:nvSpPr>
          <p:cNvPr id="27" name="Text 12"/>
          <p:cNvSpPr/>
          <p:nvPr/>
        </p:nvSpPr>
        <p:spPr>
          <a:xfrm>
            <a:off x="4572000" y="3733800"/>
            <a:ext cx="3238500" cy="190500"/>
          </a:xfrm>
          <a:prstGeom prst="rect">
            <a:avLst/>
          </a:prstGeom>
          <a:noFill/>
          <a:ln/>
        </p:spPr>
        <p:txBody>
          <a:bodyPr wrap="square" lIns="0" tIns="0" rIns="0" bIns="0" rtlCol="0" anchor="t" vert="horz"/>
          <a:lstStyle/>
          <a:p>
            <a:pPr algn="l" marL="342900" indent="-342900">
              <a:lnSpc>
                <a:spcPts val="1500"/>
              </a:lnSpc>
              <a:buSzPct val="100000"/>
              <a:buChar char="•"/>
            </a:pPr>
            <a:r>
              <a:rPr lang="en-US" sz="1050" dirty="0">
                <a:solidFill>
                  <a:srgbClr val="FFFFFF"/>
                </a:solidFill>
                <a:latin typeface="Roboto" pitchFamily="34" charset="0"/>
                <a:ea typeface="Roboto" pitchFamily="34" charset="-122"/>
                <a:cs typeface="Roboto" pitchFamily="34" charset="-120"/>
              </a:rPr>
              <a:t>三角支撐與交叉樑加固</a:t>
            </a:r>
            <a:endParaRPr lang="en-US" sz="1050" dirty="0"/>
          </a:p>
        </p:txBody>
      </p:sp>
      <p:sp>
        <p:nvSpPr>
          <p:cNvPr id="28" name="Text 13"/>
          <p:cNvSpPr/>
          <p:nvPr/>
        </p:nvSpPr>
        <p:spPr>
          <a:xfrm>
            <a:off x="4572000" y="4000500"/>
            <a:ext cx="3238500" cy="190500"/>
          </a:xfrm>
          <a:prstGeom prst="rect">
            <a:avLst/>
          </a:prstGeom>
          <a:noFill/>
          <a:ln/>
        </p:spPr>
        <p:txBody>
          <a:bodyPr wrap="square" lIns="0" tIns="0" rIns="0" bIns="0" rtlCol="0" anchor="t" vert="horz"/>
          <a:lstStyle/>
          <a:p>
            <a:pPr algn="l" marL="342900" indent="-342900">
              <a:lnSpc>
                <a:spcPts val="1500"/>
              </a:lnSpc>
              <a:buSzPct val="100000"/>
              <a:buChar char="•"/>
            </a:pPr>
            <a:r>
              <a:rPr lang="en-US" sz="1050" dirty="0">
                <a:solidFill>
                  <a:srgbClr val="FFFFFF"/>
                </a:solidFill>
                <a:latin typeface="Roboto" pitchFamily="34" charset="0"/>
                <a:ea typeface="Roboto" pitchFamily="34" charset="-122"/>
                <a:cs typeface="Roboto" pitchFamily="34" charset="-120"/>
              </a:rPr>
              <a:t>基於負載的形變補償模型</a:t>
            </a:r>
            <a:endParaRPr lang="en-US" sz="1050" dirty="0"/>
          </a:p>
        </p:txBody>
      </p:sp>
      <p:sp>
        <p:nvSpPr>
          <p:cNvPr id="29" name="Text 14"/>
          <p:cNvSpPr/>
          <p:nvPr/>
        </p:nvSpPr>
        <p:spPr>
          <a:xfrm>
            <a:off x="8915400" y="2152650"/>
            <a:ext cx="1371600" cy="266700"/>
          </a:xfrm>
          <a:prstGeom prst="rect">
            <a:avLst/>
          </a:prstGeom>
          <a:noFill/>
          <a:ln/>
        </p:spPr>
        <p:txBody>
          <a:bodyPr wrap="square" lIns="0" tIns="0" rIns="0" bIns="0" rtlCol="0" anchor="t" vert="horz"/>
          <a:lstStyle/>
          <a:p>
            <a:pPr indent="0" marL="0">
              <a:lnSpc>
                <a:spcPts val="2100"/>
              </a:lnSpc>
              <a:buNone/>
            </a:pPr>
            <a:r>
              <a:rPr lang="en-US" sz="1500" b="1" dirty="0">
                <a:solidFill>
                  <a:srgbClr val="FFFFFF"/>
                </a:solidFill>
                <a:latin typeface="Roboto" pitchFamily="34" charset="0"/>
                <a:ea typeface="Roboto" pitchFamily="34" charset="-122"/>
                <a:cs typeface="Roboto" pitchFamily="34" charset="-120"/>
              </a:rPr>
              <a:t>馬達累積誤差</a:t>
            </a:r>
            <a:endParaRPr lang="en-US" sz="1500" dirty="0"/>
          </a:p>
        </p:txBody>
      </p:sp>
      <p:sp>
        <p:nvSpPr>
          <p:cNvPr id="30" name="Text 15"/>
          <p:cNvSpPr/>
          <p:nvPr/>
        </p:nvSpPr>
        <p:spPr>
          <a:xfrm>
            <a:off x="8305800" y="2667000"/>
            <a:ext cx="3048000" cy="190500"/>
          </a:xfrm>
          <a:prstGeom prst="rect">
            <a:avLst/>
          </a:prstGeom>
          <a:noFill/>
          <a:ln/>
        </p:spPr>
        <p:txBody>
          <a:bodyPr wrap="square" lIns="0" tIns="0" rIns="0" bIns="0" rtlCol="0" anchor="t" vert="horz"/>
          <a:lstStyle/>
          <a:p>
            <a:pPr indent="0" marL="0">
              <a:lnSpc>
                <a:spcPts val="1500"/>
              </a:lnSpc>
              <a:buNone/>
            </a:pPr>
            <a:r>
              <a:rPr lang="en-US" sz="1050" dirty="0">
                <a:solidFill>
                  <a:srgbClr val="9CA3AF"/>
                </a:solidFill>
                <a:latin typeface="Roboto" pitchFamily="34" charset="0"/>
                <a:ea typeface="Roboto" pitchFamily="34" charset="-122"/>
                <a:cs typeface="Roboto" pitchFamily="34" charset="-120"/>
              </a:rPr>
              <a:t>問題：</a:t>
            </a:r>
            <a:endParaRPr lang="en-US" sz="1050" dirty="0"/>
          </a:p>
        </p:txBody>
      </p:sp>
      <p:sp>
        <p:nvSpPr>
          <p:cNvPr id="31" name="Text 16"/>
          <p:cNvSpPr/>
          <p:nvPr/>
        </p:nvSpPr>
        <p:spPr>
          <a:xfrm>
            <a:off x="8305800" y="2933700"/>
            <a:ext cx="3048000" cy="381000"/>
          </a:xfrm>
          <a:prstGeom prst="rect">
            <a:avLst/>
          </a:prstGeom>
          <a:noFill/>
          <a:ln/>
        </p:spPr>
        <p:txBody>
          <a:bodyPr wrap="square" lIns="0" tIns="0" rIns="0" bIns="0" rtlCol="0" anchor="t" vert="horz"/>
          <a:lstStyle/>
          <a:p>
            <a:pPr indent="0" marL="0">
              <a:lnSpc>
                <a:spcPts val="1500"/>
              </a:lnSpc>
              <a:buNone/>
            </a:pPr>
            <a:r>
              <a:rPr lang="en-US" sz="1050" dirty="0">
                <a:solidFill>
                  <a:srgbClr val="FFFFFF"/>
                </a:solidFill>
                <a:latin typeface="Roboto" pitchFamily="34" charset="0"/>
                <a:ea typeface="Roboto" pitchFamily="34" charset="-122"/>
                <a:cs typeface="Roboto" pitchFamily="34" charset="-120"/>
              </a:rPr>
              <a:t>EV3 馬達編碼器在長時間運行或頻繁啟停後累積誤差，導致關節角度偏差</a:t>
            </a:r>
            <a:endParaRPr lang="en-US" sz="1050" dirty="0"/>
          </a:p>
        </p:txBody>
      </p:sp>
      <p:sp>
        <p:nvSpPr>
          <p:cNvPr id="32" name="Text 17"/>
          <p:cNvSpPr/>
          <p:nvPr/>
        </p:nvSpPr>
        <p:spPr>
          <a:xfrm>
            <a:off x="8305800" y="3467100"/>
            <a:ext cx="3048000" cy="190500"/>
          </a:xfrm>
          <a:prstGeom prst="rect">
            <a:avLst/>
          </a:prstGeom>
          <a:noFill/>
          <a:ln/>
        </p:spPr>
        <p:txBody>
          <a:bodyPr wrap="square" lIns="0" tIns="0" rIns="0" bIns="0" rtlCol="0" anchor="t" vert="horz"/>
          <a:lstStyle/>
          <a:p>
            <a:pPr indent="0" marL="0">
              <a:lnSpc>
                <a:spcPts val="1500"/>
              </a:lnSpc>
              <a:buNone/>
            </a:pPr>
            <a:r>
              <a:rPr lang="en-US" sz="1050" dirty="0">
                <a:solidFill>
                  <a:srgbClr val="FB923C"/>
                </a:solidFill>
                <a:latin typeface="Roboto" pitchFamily="34" charset="0"/>
                <a:ea typeface="Roboto" pitchFamily="34" charset="-122"/>
                <a:cs typeface="Roboto" pitchFamily="34" charset="-120"/>
              </a:rPr>
              <a:t>解決方案：</a:t>
            </a:r>
            <a:endParaRPr lang="en-US" sz="1050" dirty="0"/>
          </a:p>
        </p:txBody>
      </p:sp>
      <p:sp>
        <p:nvSpPr>
          <p:cNvPr id="33" name="Text 18"/>
          <p:cNvSpPr/>
          <p:nvPr/>
        </p:nvSpPr>
        <p:spPr>
          <a:xfrm>
            <a:off x="8305800" y="3733800"/>
            <a:ext cx="3886200" cy="190500"/>
          </a:xfrm>
          <a:prstGeom prst="rect">
            <a:avLst/>
          </a:prstGeom>
          <a:noFill/>
          <a:ln/>
        </p:spPr>
        <p:txBody>
          <a:bodyPr wrap="square" lIns="0" tIns="0" rIns="0" bIns="0" rtlCol="0" anchor="t" vert="horz"/>
          <a:lstStyle/>
          <a:p>
            <a:pPr algn="l" marL="342900" indent="-342900">
              <a:lnSpc>
                <a:spcPts val="1500"/>
              </a:lnSpc>
              <a:buSzPct val="100000"/>
              <a:buChar char="•"/>
            </a:pPr>
            <a:r>
              <a:rPr lang="en-US" sz="1050" dirty="0">
                <a:solidFill>
                  <a:srgbClr val="FFFFFF"/>
                </a:solidFill>
                <a:latin typeface="Roboto" pitchFamily="34" charset="0"/>
                <a:ea typeface="Roboto" pitchFamily="34" charset="-122"/>
                <a:cs typeface="Roboto" pitchFamily="34" charset="-120"/>
              </a:rPr>
              <a:t>「歸零校準」(Homing) 程序</a:t>
            </a:r>
            <a:endParaRPr lang="en-US" sz="1050" dirty="0"/>
          </a:p>
        </p:txBody>
      </p:sp>
      <p:sp>
        <p:nvSpPr>
          <p:cNvPr id="34" name="Text 19"/>
          <p:cNvSpPr/>
          <p:nvPr/>
        </p:nvSpPr>
        <p:spPr>
          <a:xfrm>
            <a:off x="8305800" y="4000500"/>
            <a:ext cx="3886200" cy="190500"/>
          </a:xfrm>
          <a:prstGeom prst="rect">
            <a:avLst/>
          </a:prstGeom>
          <a:noFill/>
          <a:ln/>
        </p:spPr>
        <p:txBody>
          <a:bodyPr wrap="square" lIns="0" tIns="0" rIns="0" bIns="0" rtlCol="0" anchor="t" vert="horz"/>
          <a:lstStyle/>
          <a:p>
            <a:pPr algn="l" marL="342900" indent="-342900">
              <a:lnSpc>
                <a:spcPts val="1500"/>
              </a:lnSpc>
              <a:buSzPct val="100000"/>
              <a:buChar char="•"/>
            </a:pPr>
            <a:r>
              <a:rPr lang="en-US" sz="1050" dirty="0">
                <a:solidFill>
                  <a:srgbClr val="FFFFFF"/>
                </a:solidFill>
                <a:latin typeface="Roboto" pitchFamily="34" charset="0"/>
                <a:ea typeface="Roboto" pitchFamily="34" charset="-122"/>
                <a:cs typeface="Roboto" pitchFamily="34" charset="-120"/>
              </a:rPr>
              <a:t>觸碰限位開關重設關節零點</a:t>
            </a:r>
            <a:endParaRPr lang="en-US" sz="1050" dirty="0"/>
          </a:p>
        </p:txBody>
      </p:sp>
      <p:sp>
        <p:nvSpPr>
          <p:cNvPr id="35" name="Text 20"/>
          <p:cNvSpPr/>
          <p:nvPr/>
        </p:nvSpPr>
        <p:spPr>
          <a:xfrm>
            <a:off x="942975" y="4876800"/>
            <a:ext cx="12801600" cy="190500"/>
          </a:xfrm>
          <a:prstGeom prst="rect">
            <a:avLst/>
          </a:prstGeom>
          <a:noFill/>
          <a:ln/>
        </p:spPr>
        <p:txBody>
          <a:bodyPr wrap="square" lIns="0" tIns="0" rIns="0" bIns="0" rtlCol="0" anchor="t" vert="horz"/>
          <a:lstStyle/>
          <a:p>
            <a:pPr indent="0" marL="0">
              <a:lnSpc>
                <a:spcPts val="1500"/>
              </a:lnSpc>
              <a:buNone/>
            </a:pPr>
            <a:r>
              <a:rPr lang="en-US" sz="1050" dirty="0">
                <a:solidFill>
                  <a:srgbClr val="FFFFFF"/>
                </a:solidFill>
                <a:latin typeface="Roboto" pitchFamily="34" charset="0"/>
                <a:ea typeface="Roboto" pitchFamily="34" charset="-122"/>
                <a:cs typeface="Roboto" pitchFamily="34" charset="-120"/>
              </a:rPr>
              <a:t> </a:t>
            </a:r>
            <a:pPr indent="0" marL="0">
              <a:lnSpc>
                <a:spcPts val="1500"/>
              </a:lnSpc>
              <a:buNone/>
            </a:pPr>
            <a:r>
              <a:rPr lang="en-US" sz="1050" i="1" dirty="0">
                <a:solidFill>
                  <a:srgbClr val="FFFFFF"/>
                </a:solidFill>
                <a:latin typeface="Roboto" pitchFamily="34" charset="0"/>
                <a:ea typeface="Roboto" pitchFamily="34" charset="-122"/>
                <a:cs typeface="Roboto" pitchFamily="34" charset="-120"/>
              </a:rPr>
              <a:t>這些解決方案展現了從理論到實踐的工程洞察力，將控制理論與實體硬體特性相結合，有效提升系統整體性能。</a:t>
            </a:r>
            <a:endParaRPr lang="en-US" sz="1050" dirty="0"/>
          </a:p>
        </p:txBody>
      </p:sp>
      <p:sp>
        <p:nvSpPr>
          <p:cNvPr id="36" name="Text 21"/>
          <p:cNvSpPr/>
          <p:nvPr/>
        </p:nvSpPr>
        <p:spPr>
          <a:xfrm>
            <a:off x="11391900" y="6438900"/>
            <a:ext cx="502920" cy="190500"/>
          </a:xfrm>
          <a:prstGeom prst="rect">
            <a:avLst/>
          </a:prstGeom>
          <a:noFill/>
          <a:ln/>
        </p:spPr>
        <p:txBody>
          <a:bodyPr wrap="square" lIns="0" tIns="0" rIns="0" bIns="0" rtlCol="0" anchor="t" vert="horz"/>
          <a:lstStyle/>
          <a:p>
            <a:pPr indent="0" marL="0">
              <a:lnSpc>
                <a:spcPts val="1500"/>
              </a:lnSpc>
              <a:buNone/>
            </a:pPr>
            <a:r>
              <a:rPr lang="en-US" sz="1050" dirty="0">
                <a:solidFill>
                  <a:srgbClr val="6B7280"/>
                </a:solidFill>
                <a:latin typeface="Roboto" pitchFamily="34" charset="0"/>
                <a:ea typeface="Roboto" pitchFamily="34" charset="-122"/>
                <a:cs typeface="Roboto" pitchFamily="34" charset="-120"/>
              </a:rPr>
              <a:t>19 / 20</a:t>
            </a:r>
            <a:endParaRPr lang="en-US" sz="10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2192000" cy="6858000"/>
          </a:xfrm>
          <a:prstGeom prst="rect">
            <a:avLst/>
          </a:prstGeom>
        </p:spPr>
      </p:pic>
      <p:pic>
        <p:nvPicPr>
          <p:cNvPr id="3" name="Image 1" descr="preencoded.png">    </p:cNvPr>
          <p:cNvPicPr>
            <a:picLocks noChangeAspect="1"/>
          </p:cNvPicPr>
          <p:nvPr/>
        </p:nvPicPr>
        <p:blipFill>
          <a:blip r:embed="rId2"/>
          <a:stretch>
            <a:fillRect/>
          </a:stretch>
        </p:blipFill>
        <p:spPr>
          <a:xfrm>
            <a:off x="609600" y="838200"/>
            <a:ext cx="914400" cy="38100"/>
          </a:xfrm>
          <a:prstGeom prst="rect">
            <a:avLst/>
          </a:prstGeom>
        </p:spPr>
      </p:pic>
      <p:pic>
        <p:nvPicPr>
          <p:cNvPr id="4" name="Image 2" descr="preencoded.png">    </p:cNvPr>
          <p:cNvPicPr>
            <a:picLocks noChangeAspect="1"/>
          </p:cNvPicPr>
          <p:nvPr/>
        </p:nvPicPr>
        <p:blipFill>
          <a:blip r:embed="rId3"/>
          <a:stretch>
            <a:fillRect/>
          </a:stretch>
        </p:blipFill>
        <p:spPr>
          <a:xfrm>
            <a:off x="1943100" y="2724150"/>
            <a:ext cx="1619250" cy="19050"/>
          </a:xfrm>
          <a:prstGeom prst="rect">
            <a:avLst/>
          </a:prstGeom>
        </p:spPr>
      </p:pic>
      <p:pic>
        <p:nvPicPr>
          <p:cNvPr id="5" name="Image 3" descr="preencoded.png">    </p:cNvPr>
          <p:cNvPicPr>
            <a:picLocks noChangeAspect="1"/>
          </p:cNvPicPr>
          <p:nvPr/>
        </p:nvPicPr>
        <p:blipFill>
          <a:blip r:embed="rId4"/>
          <a:stretch>
            <a:fillRect/>
          </a:stretch>
        </p:blipFill>
        <p:spPr>
          <a:xfrm>
            <a:off x="4038600" y="2724150"/>
            <a:ext cx="1619250" cy="19050"/>
          </a:xfrm>
          <a:prstGeom prst="rect">
            <a:avLst/>
          </a:prstGeom>
        </p:spPr>
      </p:pic>
      <p:pic>
        <p:nvPicPr>
          <p:cNvPr id="6" name="Image 4" descr="preencoded.png">    </p:cNvPr>
          <p:cNvPicPr>
            <a:picLocks noChangeAspect="1"/>
          </p:cNvPicPr>
          <p:nvPr/>
        </p:nvPicPr>
        <p:blipFill>
          <a:blip r:embed="rId5"/>
          <a:stretch>
            <a:fillRect/>
          </a:stretch>
        </p:blipFill>
        <p:spPr>
          <a:xfrm>
            <a:off x="6134100" y="2724150"/>
            <a:ext cx="1619250" cy="19050"/>
          </a:xfrm>
          <a:prstGeom prst="rect">
            <a:avLst/>
          </a:prstGeom>
        </p:spPr>
      </p:pic>
      <p:pic>
        <p:nvPicPr>
          <p:cNvPr id="7" name="Image 5" descr="preencoded.png">    </p:cNvPr>
          <p:cNvPicPr>
            <a:picLocks noChangeAspect="1"/>
          </p:cNvPicPr>
          <p:nvPr/>
        </p:nvPicPr>
        <p:blipFill>
          <a:blip r:embed="rId6"/>
          <a:stretch>
            <a:fillRect/>
          </a:stretch>
        </p:blipFill>
        <p:spPr>
          <a:xfrm>
            <a:off x="8229600" y="2724150"/>
            <a:ext cx="1619250" cy="19050"/>
          </a:xfrm>
          <a:prstGeom prst="rect">
            <a:avLst/>
          </a:prstGeom>
        </p:spPr>
      </p:pic>
      <p:pic>
        <p:nvPicPr>
          <p:cNvPr id="8" name="Image 6" descr="preencoded.png">    </p:cNvPr>
          <p:cNvPicPr>
            <a:picLocks noChangeAspect="1"/>
          </p:cNvPicPr>
          <p:nvPr/>
        </p:nvPicPr>
        <p:blipFill>
          <a:blip r:embed="rId7"/>
          <a:stretch>
            <a:fillRect/>
          </a:stretch>
        </p:blipFill>
        <p:spPr>
          <a:xfrm>
            <a:off x="10325100" y="2724150"/>
            <a:ext cx="1619250" cy="19050"/>
          </a:xfrm>
          <a:prstGeom prst="rect">
            <a:avLst/>
          </a:prstGeom>
        </p:spPr>
      </p:pic>
      <p:pic>
        <p:nvPicPr>
          <p:cNvPr id="9" name="Image 7" descr="preencoded.png">    </p:cNvPr>
          <p:cNvPicPr>
            <a:picLocks noChangeAspect="1"/>
          </p:cNvPicPr>
          <p:nvPr/>
        </p:nvPicPr>
        <p:blipFill>
          <a:blip r:embed="rId8"/>
          <a:stretch>
            <a:fillRect/>
          </a:stretch>
        </p:blipFill>
        <p:spPr>
          <a:xfrm>
            <a:off x="762000" y="2057400"/>
            <a:ext cx="1676400" cy="2590800"/>
          </a:xfrm>
          <a:prstGeom prst="rect">
            <a:avLst/>
          </a:prstGeom>
        </p:spPr>
      </p:pic>
      <p:pic>
        <p:nvPicPr>
          <p:cNvPr id="10" name="Image 8" descr="preencoded.png">    </p:cNvPr>
          <p:cNvPicPr>
            <a:picLocks noChangeAspect="1"/>
          </p:cNvPicPr>
          <p:nvPr/>
        </p:nvPicPr>
        <p:blipFill>
          <a:blip r:embed="rId9"/>
          <a:stretch>
            <a:fillRect/>
          </a:stretch>
        </p:blipFill>
        <p:spPr>
          <a:xfrm>
            <a:off x="1295400" y="2286000"/>
            <a:ext cx="609600" cy="609600"/>
          </a:xfrm>
          <a:prstGeom prst="rect">
            <a:avLst/>
          </a:prstGeom>
        </p:spPr>
      </p:pic>
      <p:pic>
        <p:nvPicPr>
          <p:cNvPr id="11" name="Image 9" descr="preencoded.png">    </p:cNvPr>
          <p:cNvPicPr>
            <a:picLocks noChangeAspect="1"/>
          </p:cNvPicPr>
          <p:nvPr/>
        </p:nvPicPr>
        <p:blipFill>
          <a:blip r:embed="rId10"/>
          <a:stretch>
            <a:fillRect/>
          </a:stretch>
        </p:blipFill>
        <p:spPr>
          <a:xfrm>
            <a:off x="1524000" y="2438400"/>
            <a:ext cx="152400" cy="304800"/>
          </a:xfrm>
          <a:prstGeom prst="rect">
            <a:avLst/>
          </a:prstGeom>
        </p:spPr>
      </p:pic>
      <p:pic>
        <p:nvPicPr>
          <p:cNvPr id="12" name="Image 10" descr="preencoded.png">    </p:cNvPr>
          <p:cNvPicPr>
            <a:picLocks noChangeAspect="1"/>
          </p:cNvPicPr>
          <p:nvPr/>
        </p:nvPicPr>
        <p:blipFill>
          <a:blip r:embed="rId11"/>
          <a:stretch>
            <a:fillRect/>
          </a:stretch>
        </p:blipFill>
        <p:spPr>
          <a:xfrm>
            <a:off x="2560290" y="2057400"/>
            <a:ext cx="1676400" cy="2590800"/>
          </a:xfrm>
          <a:prstGeom prst="rect">
            <a:avLst/>
          </a:prstGeom>
        </p:spPr>
      </p:pic>
      <p:pic>
        <p:nvPicPr>
          <p:cNvPr id="13" name="Image 11" descr="preencoded.png">    </p:cNvPr>
          <p:cNvPicPr>
            <a:picLocks noChangeAspect="1"/>
          </p:cNvPicPr>
          <p:nvPr/>
        </p:nvPicPr>
        <p:blipFill>
          <a:blip r:embed="rId12"/>
          <a:stretch>
            <a:fillRect/>
          </a:stretch>
        </p:blipFill>
        <p:spPr>
          <a:xfrm>
            <a:off x="3093690" y="2286000"/>
            <a:ext cx="609600" cy="609600"/>
          </a:xfrm>
          <a:prstGeom prst="rect">
            <a:avLst/>
          </a:prstGeom>
        </p:spPr>
      </p:pic>
      <p:pic>
        <p:nvPicPr>
          <p:cNvPr id="14" name="Image 12" descr="preencoded.png">    </p:cNvPr>
          <p:cNvPicPr>
            <a:picLocks noChangeAspect="1"/>
          </p:cNvPicPr>
          <p:nvPr/>
        </p:nvPicPr>
        <p:blipFill>
          <a:blip r:embed="rId13"/>
          <a:stretch>
            <a:fillRect/>
          </a:stretch>
        </p:blipFill>
        <p:spPr>
          <a:xfrm>
            <a:off x="3255615" y="2438400"/>
            <a:ext cx="285750" cy="304800"/>
          </a:xfrm>
          <a:prstGeom prst="rect">
            <a:avLst/>
          </a:prstGeom>
        </p:spPr>
      </p:pic>
      <p:pic>
        <p:nvPicPr>
          <p:cNvPr id="15" name="Image 13" descr="preencoded.png">    </p:cNvPr>
          <p:cNvPicPr>
            <a:picLocks noChangeAspect="1"/>
          </p:cNvPicPr>
          <p:nvPr/>
        </p:nvPicPr>
        <p:blipFill>
          <a:blip r:embed="rId14"/>
          <a:stretch>
            <a:fillRect/>
          </a:stretch>
        </p:blipFill>
        <p:spPr>
          <a:xfrm>
            <a:off x="4358580" y="2057400"/>
            <a:ext cx="1676400" cy="2590800"/>
          </a:xfrm>
          <a:prstGeom prst="rect">
            <a:avLst/>
          </a:prstGeom>
        </p:spPr>
      </p:pic>
      <p:pic>
        <p:nvPicPr>
          <p:cNvPr id="16" name="Image 14" descr="preencoded.png">    </p:cNvPr>
          <p:cNvPicPr>
            <a:picLocks noChangeAspect="1"/>
          </p:cNvPicPr>
          <p:nvPr/>
        </p:nvPicPr>
        <p:blipFill>
          <a:blip r:embed="rId15"/>
          <a:stretch>
            <a:fillRect/>
          </a:stretch>
        </p:blipFill>
        <p:spPr>
          <a:xfrm>
            <a:off x="4891980" y="2286000"/>
            <a:ext cx="609600" cy="609600"/>
          </a:xfrm>
          <a:prstGeom prst="rect">
            <a:avLst/>
          </a:prstGeom>
        </p:spPr>
      </p:pic>
      <p:pic>
        <p:nvPicPr>
          <p:cNvPr id="17" name="Image 15" descr="preencoded.png">    </p:cNvPr>
          <p:cNvPicPr>
            <a:picLocks noChangeAspect="1"/>
          </p:cNvPicPr>
          <p:nvPr/>
        </p:nvPicPr>
        <p:blipFill>
          <a:blip r:embed="rId16"/>
          <a:stretch>
            <a:fillRect/>
          </a:stretch>
        </p:blipFill>
        <p:spPr>
          <a:xfrm>
            <a:off x="5111055" y="2438400"/>
            <a:ext cx="171450" cy="304800"/>
          </a:xfrm>
          <a:prstGeom prst="rect">
            <a:avLst/>
          </a:prstGeom>
        </p:spPr>
      </p:pic>
      <p:pic>
        <p:nvPicPr>
          <p:cNvPr id="18" name="Image 16" descr="preencoded.png">    </p:cNvPr>
          <p:cNvPicPr>
            <a:picLocks noChangeAspect="1"/>
          </p:cNvPicPr>
          <p:nvPr/>
        </p:nvPicPr>
        <p:blipFill>
          <a:blip r:embed="rId17"/>
          <a:stretch>
            <a:fillRect/>
          </a:stretch>
        </p:blipFill>
        <p:spPr>
          <a:xfrm>
            <a:off x="6156871" y="2057400"/>
            <a:ext cx="1676400" cy="2590800"/>
          </a:xfrm>
          <a:prstGeom prst="rect">
            <a:avLst/>
          </a:prstGeom>
        </p:spPr>
      </p:pic>
      <p:pic>
        <p:nvPicPr>
          <p:cNvPr id="19" name="Image 17" descr="preencoded.png">    </p:cNvPr>
          <p:cNvPicPr>
            <a:picLocks noChangeAspect="1"/>
          </p:cNvPicPr>
          <p:nvPr/>
        </p:nvPicPr>
        <p:blipFill>
          <a:blip r:embed="rId18"/>
          <a:stretch>
            <a:fillRect/>
          </a:stretch>
        </p:blipFill>
        <p:spPr>
          <a:xfrm>
            <a:off x="6690271" y="2286000"/>
            <a:ext cx="609600" cy="609600"/>
          </a:xfrm>
          <a:prstGeom prst="rect">
            <a:avLst/>
          </a:prstGeom>
        </p:spPr>
      </p:pic>
      <p:pic>
        <p:nvPicPr>
          <p:cNvPr id="20" name="Image 18" descr="preencoded.png">    </p:cNvPr>
          <p:cNvPicPr>
            <a:picLocks noChangeAspect="1"/>
          </p:cNvPicPr>
          <p:nvPr/>
        </p:nvPicPr>
        <p:blipFill>
          <a:blip r:embed="rId19"/>
          <a:stretch>
            <a:fillRect/>
          </a:stretch>
        </p:blipFill>
        <p:spPr>
          <a:xfrm>
            <a:off x="6852196" y="2438400"/>
            <a:ext cx="285750" cy="304800"/>
          </a:xfrm>
          <a:prstGeom prst="rect">
            <a:avLst/>
          </a:prstGeom>
        </p:spPr>
      </p:pic>
      <p:pic>
        <p:nvPicPr>
          <p:cNvPr id="21" name="Image 19" descr="preencoded.png">    </p:cNvPr>
          <p:cNvPicPr>
            <a:picLocks noChangeAspect="1"/>
          </p:cNvPicPr>
          <p:nvPr/>
        </p:nvPicPr>
        <p:blipFill>
          <a:blip r:embed="rId20"/>
          <a:stretch>
            <a:fillRect/>
          </a:stretch>
        </p:blipFill>
        <p:spPr>
          <a:xfrm>
            <a:off x="7955161" y="2057400"/>
            <a:ext cx="1676400" cy="2590800"/>
          </a:xfrm>
          <a:prstGeom prst="rect">
            <a:avLst/>
          </a:prstGeom>
        </p:spPr>
      </p:pic>
      <p:pic>
        <p:nvPicPr>
          <p:cNvPr id="22" name="Image 20" descr="preencoded.png">    </p:cNvPr>
          <p:cNvPicPr>
            <a:picLocks noChangeAspect="1"/>
          </p:cNvPicPr>
          <p:nvPr/>
        </p:nvPicPr>
        <p:blipFill>
          <a:blip r:embed="rId21"/>
          <a:stretch>
            <a:fillRect/>
          </a:stretch>
        </p:blipFill>
        <p:spPr>
          <a:xfrm>
            <a:off x="8488561" y="2286000"/>
            <a:ext cx="609600" cy="609600"/>
          </a:xfrm>
          <a:prstGeom prst="rect">
            <a:avLst/>
          </a:prstGeom>
        </p:spPr>
      </p:pic>
      <p:pic>
        <p:nvPicPr>
          <p:cNvPr id="23" name="Image 21" descr="preencoded.png">    </p:cNvPr>
          <p:cNvPicPr>
            <a:picLocks noChangeAspect="1"/>
          </p:cNvPicPr>
          <p:nvPr/>
        </p:nvPicPr>
        <p:blipFill>
          <a:blip r:embed="rId22"/>
          <a:stretch>
            <a:fillRect/>
          </a:stretch>
        </p:blipFill>
        <p:spPr>
          <a:xfrm>
            <a:off x="8679061" y="2438400"/>
            <a:ext cx="228600" cy="304800"/>
          </a:xfrm>
          <a:prstGeom prst="rect">
            <a:avLst/>
          </a:prstGeom>
        </p:spPr>
      </p:pic>
      <p:pic>
        <p:nvPicPr>
          <p:cNvPr id="24" name="Image 22" descr="preencoded.png">    </p:cNvPr>
          <p:cNvPicPr>
            <a:picLocks noChangeAspect="1"/>
          </p:cNvPicPr>
          <p:nvPr/>
        </p:nvPicPr>
        <p:blipFill>
          <a:blip r:embed="rId23"/>
          <a:stretch>
            <a:fillRect/>
          </a:stretch>
        </p:blipFill>
        <p:spPr>
          <a:xfrm>
            <a:off x="9753451" y="2057400"/>
            <a:ext cx="1676400" cy="2590800"/>
          </a:xfrm>
          <a:prstGeom prst="rect">
            <a:avLst/>
          </a:prstGeom>
        </p:spPr>
      </p:pic>
      <p:pic>
        <p:nvPicPr>
          <p:cNvPr id="25" name="Image 23" descr="preencoded.png">    </p:cNvPr>
          <p:cNvPicPr>
            <a:picLocks noChangeAspect="1"/>
          </p:cNvPicPr>
          <p:nvPr/>
        </p:nvPicPr>
        <p:blipFill>
          <a:blip r:embed="rId24"/>
          <a:stretch>
            <a:fillRect/>
          </a:stretch>
        </p:blipFill>
        <p:spPr>
          <a:xfrm>
            <a:off x="10286851" y="2286000"/>
            <a:ext cx="609600" cy="609600"/>
          </a:xfrm>
          <a:prstGeom prst="rect">
            <a:avLst/>
          </a:prstGeom>
        </p:spPr>
      </p:pic>
      <p:pic>
        <p:nvPicPr>
          <p:cNvPr id="26" name="Image 24" descr="preencoded.png">    </p:cNvPr>
          <p:cNvPicPr>
            <a:picLocks noChangeAspect="1"/>
          </p:cNvPicPr>
          <p:nvPr/>
        </p:nvPicPr>
        <p:blipFill>
          <a:blip r:embed="rId25"/>
          <a:stretch>
            <a:fillRect/>
          </a:stretch>
        </p:blipFill>
        <p:spPr>
          <a:xfrm>
            <a:off x="10477351" y="2438400"/>
            <a:ext cx="228600" cy="304800"/>
          </a:xfrm>
          <a:prstGeom prst="rect">
            <a:avLst/>
          </a:prstGeom>
        </p:spPr>
      </p:pic>
      <p:pic>
        <p:nvPicPr>
          <p:cNvPr id="27" name="Image 25" descr="preencoded.png">    </p:cNvPr>
          <p:cNvPicPr>
            <a:picLocks noChangeAspect="1"/>
          </p:cNvPicPr>
          <p:nvPr/>
        </p:nvPicPr>
        <p:blipFill>
          <a:blip r:embed="rId26"/>
          <a:stretch>
            <a:fillRect/>
          </a:stretch>
        </p:blipFill>
        <p:spPr>
          <a:xfrm>
            <a:off x="609600" y="5257800"/>
            <a:ext cx="10972800" cy="533400"/>
          </a:xfrm>
          <a:prstGeom prst="rect">
            <a:avLst/>
          </a:prstGeom>
        </p:spPr>
      </p:pic>
      <p:pic>
        <p:nvPicPr>
          <p:cNvPr id="28" name="Image 26" descr="preencoded.png">    </p:cNvPr>
          <p:cNvPicPr>
            <a:picLocks noChangeAspect="1"/>
          </p:cNvPicPr>
          <p:nvPr/>
        </p:nvPicPr>
        <p:blipFill>
          <a:blip r:embed="rId27"/>
          <a:stretch>
            <a:fillRect/>
          </a:stretch>
        </p:blipFill>
        <p:spPr>
          <a:xfrm>
            <a:off x="762000" y="5438775"/>
            <a:ext cx="152400" cy="152400"/>
          </a:xfrm>
          <a:prstGeom prst="rect">
            <a:avLst/>
          </a:prstGeom>
        </p:spPr>
      </p:pic>
      <p:sp>
        <p:nvSpPr>
          <p:cNvPr id="29" name="Text 0"/>
          <p:cNvSpPr/>
          <p:nvPr/>
        </p:nvSpPr>
        <p:spPr>
          <a:xfrm>
            <a:off x="609600" y="381000"/>
            <a:ext cx="10972800" cy="381000"/>
          </a:xfrm>
          <a:prstGeom prst="rect">
            <a:avLst/>
          </a:prstGeom>
          <a:noFill/>
          <a:ln/>
        </p:spPr>
        <p:txBody>
          <a:bodyPr wrap="square" lIns="0" tIns="0" rIns="0" bIns="0" rtlCol="0" anchor="t" vert="horz"/>
          <a:lstStyle/>
          <a:p>
            <a:pPr indent="0" marL="0">
              <a:lnSpc>
                <a:spcPts val="3000"/>
              </a:lnSpc>
              <a:buNone/>
            </a:pPr>
            <a:r>
              <a:rPr lang="en-US" sz="2700" b="1" dirty="0">
                <a:solidFill>
                  <a:srgbClr val="FFFFFF"/>
                </a:solidFill>
                <a:latin typeface="Roboto" pitchFamily="34" charset="0"/>
                <a:ea typeface="Roboto" pitchFamily="34" charset="-122"/>
                <a:cs typeface="Roboto" pitchFamily="34" charset="-120"/>
              </a:rPr>
              <a:t>簡報大綱</a:t>
            </a:r>
            <a:endParaRPr lang="en-US" sz="2700" dirty="0"/>
          </a:p>
        </p:txBody>
      </p:sp>
      <p:sp>
        <p:nvSpPr>
          <p:cNvPr id="30" name="Text 1"/>
          <p:cNvSpPr/>
          <p:nvPr/>
        </p:nvSpPr>
        <p:spPr>
          <a:xfrm>
            <a:off x="609600" y="1333500"/>
            <a:ext cx="10972800" cy="266700"/>
          </a:xfrm>
          <a:prstGeom prst="rect">
            <a:avLst/>
          </a:prstGeom>
          <a:noFill/>
          <a:ln/>
        </p:spPr>
        <p:txBody>
          <a:bodyPr wrap="square" lIns="0" tIns="0" rIns="0" bIns="0" rtlCol="0" anchor="t" vert="horz"/>
          <a:lstStyle/>
          <a:p>
            <a:pPr indent="0" marL="0">
              <a:lnSpc>
                <a:spcPts val="2100"/>
              </a:lnSpc>
              <a:buNone/>
            </a:pPr>
            <a:r>
              <a:rPr lang="en-US" sz="1500" dirty="0">
                <a:solidFill>
                  <a:srgbClr val="D1D5DB"/>
                </a:solidFill>
                <a:latin typeface="Roboto" pitchFamily="34" charset="0"/>
                <a:ea typeface="Roboto" pitchFamily="34" charset="-122"/>
                <a:cs typeface="Roboto" pitchFamily="34" charset="-120"/>
              </a:rPr>
              <a:t>展示完整的工程開發流程結構，從理論推導到實體控制的各個階段</a:t>
            </a:r>
            <a:endParaRPr lang="en-US" sz="1500" dirty="0"/>
          </a:p>
        </p:txBody>
      </p:sp>
      <p:sp>
        <p:nvSpPr>
          <p:cNvPr id="31" name="Text 2"/>
          <p:cNvSpPr/>
          <p:nvPr/>
        </p:nvSpPr>
        <p:spPr>
          <a:xfrm>
            <a:off x="868680" y="3048000"/>
            <a:ext cx="1463040" cy="228600"/>
          </a:xfrm>
          <a:prstGeom prst="rect">
            <a:avLst/>
          </a:prstGeom>
          <a:noFill/>
          <a:ln/>
        </p:spPr>
        <p:txBody>
          <a:bodyPr wrap="square" lIns="0" tIns="0" rIns="0" bIns="0" rtlCol="0" anchor="t" vert="horz"/>
          <a:lstStyle/>
          <a:p>
            <a:pPr algn="ctr" indent="0" marL="0">
              <a:lnSpc>
                <a:spcPts val="1800"/>
              </a:lnSpc>
              <a:buNone/>
            </a:pPr>
            <a:r>
              <a:rPr lang="en-US" sz="1200" b="1" dirty="0">
                <a:solidFill>
                  <a:srgbClr val="FFFFFF"/>
                </a:solidFill>
                <a:latin typeface="Roboto" pitchFamily="34" charset="0"/>
                <a:ea typeface="Roboto" pitchFamily="34" charset="-122"/>
                <a:cs typeface="Roboto" pitchFamily="34" charset="-120"/>
              </a:rPr>
              <a:t>Introduction</a:t>
            </a:r>
            <a:endParaRPr lang="en-US" sz="1200" dirty="0"/>
          </a:p>
        </p:txBody>
      </p:sp>
      <p:sp>
        <p:nvSpPr>
          <p:cNvPr id="32" name="Text 3"/>
          <p:cNvSpPr/>
          <p:nvPr/>
        </p:nvSpPr>
        <p:spPr>
          <a:xfrm>
            <a:off x="990600" y="3352800"/>
            <a:ext cx="1219200" cy="381000"/>
          </a:xfrm>
          <a:prstGeom prst="rect">
            <a:avLst/>
          </a:prstGeom>
          <a:noFill/>
          <a:ln/>
        </p:spPr>
        <p:txBody>
          <a:bodyPr wrap="square" lIns="0" tIns="0" rIns="0" bIns="0" rtlCol="0" anchor="t" vert="horz"/>
          <a:lstStyle/>
          <a:p>
            <a:pPr algn="ctr" indent="0" marL="0">
              <a:lnSpc>
                <a:spcPts val="1500"/>
              </a:lnSpc>
              <a:buNone/>
            </a:pPr>
            <a:r>
              <a:rPr lang="en-US" sz="1050" dirty="0">
                <a:solidFill>
                  <a:srgbClr val="9CA3AF"/>
                </a:solidFill>
                <a:latin typeface="Roboto" pitchFamily="34" charset="0"/>
                <a:ea typeface="Roboto" pitchFamily="34" charset="-122"/>
                <a:cs typeface="Roboto" pitchFamily="34" charset="-120"/>
              </a:rPr>
              <a:t>Motivation, Objectives</a:t>
            </a:r>
            <a:endParaRPr lang="en-US" sz="1050" dirty="0"/>
          </a:p>
        </p:txBody>
      </p:sp>
      <p:sp>
        <p:nvSpPr>
          <p:cNvPr id="33" name="Text 4"/>
          <p:cNvSpPr/>
          <p:nvPr/>
        </p:nvSpPr>
        <p:spPr>
          <a:xfrm>
            <a:off x="868680" y="3848100"/>
            <a:ext cx="1463040" cy="152400"/>
          </a:xfrm>
          <a:prstGeom prst="rect">
            <a:avLst/>
          </a:prstGeom>
          <a:noFill/>
          <a:ln/>
        </p:spPr>
        <p:txBody>
          <a:bodyPr wrap="square" lIns="0" tIns="0" rIns="0" bIns="0" rtlCol="0" anchor="t" vert="horz"/>
          <a:lstStyle/>
          <a:p>
            <a:pPr algn="ctr" indent="0" marL="0">
              <a:lnSpc>
                <a:spcPts val="1200"/>
              </a:lnSpc>
              <a:buNone/>
            </a:pPr>
            <a:r>
              <a:rPr lang="en-US" sz="900" dirty="0">
                <a:solidFill>
                  <a:srgbClr val="FB923C"/>
                </a:solidFill>
                <a:latin typeface="Roboto" pitchFamily="34" charset="0"/>
                <a:ea typeface="Roboto" pitchFamily="34" charset="-122"/>
                <a:cs typeface="Roboto" pitchFamily="34" charset="-120"/>
              </a:rPr>
              <a:t>Slides 1-4</a:t>
            </a:r>
            <a:endParaRPr lang="en-US" sz="900" dirty="0"/>
          </a:p>
        </p:txBody>
      </p:sp>
      <p:sp>
        <p:nvSpPr>
          <p:cNvPr id="34" name="Text 5"/>
          <p:cNvSpPr/>
          <p:nvPr/>
        </p:nvSpPr>
        <p:spPr>
          <a:xfrm>
            <a:off x="2788890" y="3048000"/>
            <a:ext cx="1219200" cy="457200"/>
          </a:xfrm>
          <a:prstGeom prst="rect">
            <a:avLst/>
          </a:prstGeom>
          <a:noFill/>
          <a:ln/>
        </p:spPr>
        <p:txBody>
          <a:bodyPr wrap="square" lIns="0" tIns="0" rIns="0" bIns="0" rtlCol="0" anchor="t" vert="horz"/>
          <a:lstStyle/>
          <a:p>
            <a:pPr algn="ctr" indent="0" marL="0">
              <a:lnSpc>
                <a:spcPts val="1800"/>
              </a:lnSpc>
              <a:buNone/>
            </a:pPr>
            <a:r>
              <a:rPr lang="en-US" sz="1200" b="1" dirty="0">
                <a:solidFill>
                  <a:srgbClr val="FFFFFF"/>
                </a:solidFill>
                <a:latin typeface="Roboto" pitchFamily="34" charset="0"/>
                <a:ea typeface="Roboto" pitchFamily="34" charset="-122"/>
                <a:cs typeface="Roboto" pitchFamily="34" charset="-120"/>
              </a:rPr>
              <a:t>Mechanical Design</a:t>
            </a:r>
            <a:endParaRPr lang="en-US" sz="1200" dirty="0"/>
          </a:p>
        </p:txBody>
      </p:sp>
      <p:sp>
        <p:nvSpPr>
          <p:cNvPr id="35" name="Text 6"/>
          <p:cNvSpPr/>
          <p:nvPr/>
        </p:nvSpPr>
        <p:spPr>
          <a:xfrm>
            <a:off x="2666970" y="3581400"/>
            <a:ext cx="1463040" cy="190500"/>
          </a:xfrm>
          <a:prstGeom prst="rect">
            <a:avLst/>
          </a:prstGeom>
          <a:noFill/>
          <a:ln/>
        </p:spPr>
        <p:txBody>
          <a:bodyPr wrap="square" lIns="0" tIns="0" rIns="0" bIns="0" rtlCol="0" anchor="t" vert="horz"/>
          <a:lstStyle/>
          <a:p>
            <a:pPr algn="ctr" indent="0" marL="0">
              <a:lnSpc>
                <a:spcPts val="1500"/>
              </a:lnSpc>
              <a:buNone/>
            </a:pPr>
            <a:r>
              <a:rPr lang="en-US" sz="1050" dirty="0">
                <a:solidFill>
                  <a:srgbClr val="9CA3AF"/>
                </a:solidFill>
                <a:latin typeface="Roboto" pitchFamily="34" charset="0"/>
                <a:ea typeface="Roboto" pitchFamily="34" charset="-122"/>
                <a:cs typeface="Roboto" pitchFamily="34" charset="-120"/>
              </a:rPr>
              <a:t>Structure, Actuation</a:t>
            </a:r>
            <a:endParaRPr lang="en-US" sz="1050" dirty="0"/>
          </a:p>
        </p:txBody>
      </p:sp>
      <p:sp>
        <p:nvSpPr>
          <p:cNvPr id="36" name="Text 7"/>
          <p:cNvSpPr/>
          <p:nvPr/>
        </p:nvSpPr>
        <p:spPr>
          <a:xfrm>
            <a:off x="2666970" y="3886200"/>
            <a:ext cx="1463040" cy="152400"/>
          </a:xfrm>
          <a:prstGeom prst="rect">
            <a:avLst/>
          </a:prstGeom>
          <a:noFill/>
          <a:ln/>
        </p:spPr>
        <p:txBody>
          <a:bodyPr wrap="square" lIns="0" tIns="0" rIns="0" bIns="0" rtlCol="0" anchor="t" vert="horz"/>
          <a:lstStyle/>
          <a:p>
            <a:pPr algn="ctr" indent="0" marL="0">
              <a:lnSpc>
                <a:spcPts val="1200"/>
              </a:lnSpc>
              <a:buNone/>
            </a:pPr>
            <a:r>
              <a:rPr lang="en-US" sz="900" dirty="0">
                <a:solidFill>
                  <a:srgbClr val="6B7280"/>
                </a:solidFill>
                <a:latin typeface="Roboto" pitchFamily="34" charset="0"/>
                <a:ea typeface="Roboto" pitchFamily="34" charset="-122"/>
                <a:cs typeface="Roboto" pitchFamily="34" charset="-120"/>
              </a:rPr>
              <a:t>Slides 5-6</a:t>
            </a:r>
            <a:endParaRPr lang="en-US" sz="900" dirty="0"/>
          </a:p>
        </p:txBody>
      </p:sp>
      <p:sp>
        <p:nvSpPr>
          <p:cNvPr id="37" name="Text 8"/>
          <p:cNvSpPr/>
          <p:nvPr/>
        </p:nvSpPr>
        <p:spPr>
          <a:xfrm>
            <a:off x="4587180" y="3048000"/>
            <a:ext cx="1219200" cy="457200"/>
          </a:xfrm>
          <a:prstGeom prst="rect">
            <a:avLst/>
          </a:prstGeom>
          <a:noFill/>
          <a:ln/>
        </p:spPr>
        <p:txBody>
          <a:bodyPr wrap="square" lIns="0" tIns="0" rIns="0" bIns="0" rtlCol="0" anchor="t" vert="horz"/>
          <a:lstStyle/>
          <a:p>
            <a:pPr algn="ctr" indent="0" marL="0">
              <a:lnSpc>
                <a:spcPts val="1800"/>
              </a:lnSpc>
              <a:buNone/>
            </a:pPr>
            <a:r>
              <a:rPr lang="en-US" sz="1200" b="1" dirty="0">
                <a:solidFill>
                  <a:srgbClr val="FFFFFF"/>
                </a:solidFill>
                <a:latin typeface="Roboto" pitchFamily="34" charset="0"/>
                <a:ea typeface="Roboto" pitchFamily="34" charset="-122"/>
                <a:cs typeface="Roboto" pitchFamily="34" charset="-120"/>
              </a:rPr>
              <a:t>Kinematic &amp; Dynamic</a:t>
            </a:r>
            <a:endParaRPr lang="en-US" sz="1200" dirty="0"/>
          </a:p>
        </p:txBody>
      </p:sp>
      <p:sp>
        <p:nvSpPr>
          <p:cNvPr id="38" name="Text 9"/>
          <p:cNvSpPr/>
          <p:nvPr/>
        </p:nvSpPr>
        <p:spPr>
          <a:xfrm>
            <a:off x="4587180" y="3581400"/>
            <a:ext cx="1219200" cy="571500"/>
          </a:xfrm>
          <a:prstGeom prst="rect">
            <a:avLst/>
          </a:prstGeom>
          <a:noFill/>
          <a:ln/>
        </p:spPr>
        <p:txBody>
          <a:bodyPr wrap="square" lIns="0" tIns="0" rIns="0" bIns="0" rtlCol="0" anchor="t" vert="horz"/>
          <a:lstStyle/>
          <a:p>
            <a:pPr algn="ctr" indent="0" marL="0">
              <a:lnSpc>
                <a:spcPts val="1500"/>
              </a:lnSpc>
              <a:buNone/>
            </a:pPr>
            <a:r>
              <a:rPr lang="en-US" sz="1050" dirty="0">
                <a:solidFill>
                  <a:srgbClr val="9CA3AF"/>
                </a:solidFill>
                <a:latin typeface="Roboto" pitchFamily="34" charset="0"/>
                <a:ea typeface="Roboto" pitchFamily="34" charset="-122"/>
                <a:cs typeface="Roboto" pitchFamily="34" charset="-120"/>
              </a:rPr>
              <a:t>Forward/Inverse Kinematics, Jacobian</a:t>
            </a:r>
            <a:endParaRPr lang="en-US" sz="1050" dirty="0"/>
          </a:p>
        </p:txBody>
      </p:sp>
      <p:sp>
        <p:nvSpPr>
          <p:cNvPr id="39" name="Text 10"/>
          <p:cNvSpPr/>
          <p:nvPr/>
        </p:nvSpPr>
        <p:spPr>
          <a:xfrm>
            <a:off x="4465260" y="4267200"/>
            <a:ext cx="1463040" cy="152400"/>
          </a:xfrm>
          <a:prstGeom prst="rect">
            <a:avLst/>
          </a:prstGeom>
          <a:noFill/>
          <a:ln/>
        </p:spPr>
        <p:txBody>
          <a:bodyPr wrap="square" lIns="0" tIns="0" rIns="0" bIns="0" rtlCol="0" anchor="t" vert="horz"/>
          <a:lstStyle/>
          <a:p>
            <a:pPr algn="ctr" indent="0" marL="0">
              <a:lnSpc>
                <a:spcPts val="1200"/>
              </a:lnSpc>
              <a:buNone/>
            </a:pPr>
            <a:r>
              <a:rPr lang="en-US" sz="900" dirty="0">
                <a:solidFill>
                  <a:srgbClr val="6B7280"/>
                </a:solidFill>
                <a:latin typeface="Roboto" pitchFamily="34" charset="0"/>
                <a:ea typeface="Roboto" pitchFamily="34" charset="-122"/>
                <a:cs typeface="Roboto" pitchFamily="34" charset="-120"/>
              </a:rPr>
              <a:t>Slides 7-12</a:t>
            </a:r>
            <a:endParaRPr lang="en-US" sz="900" dirty="0"/>
          </a:p>
        </p:txBody>
      </p:sp>
      <p:sp>
        <p:nvSpPr>
          <p:cNvPr id="40" name="Text 11"/>
          <p:cNvSpPr/>
          <p:nvPr/>
        </p:nvSpPr>
        <p:spPr>
          <a:xfrm>
            <a:off x="6385471" y="3048000"/>
            <a:ext cx="1219200" cy="457200"/>
          </a:xfrm>
          <a:prstGeom prst="rect">
            <a:avLst/>
          </a:prstGeom>
          <a:noFill/>
          <a:ln/>
        </p:spPr>
        <p:txBody>
          <a:bodyPr wrap="square" lIns="0" tIns="0" rIns="0" bIns="0" rtlCol="0" anchor="t" vert="horz"/>
          <a:lstStyle/>
          <a:p>
            <a:pPr algn="ctr" indent="0" marL="0">
              <a:lnSpc>
                <a:spcPts val="1800"/>
              </a:lnSpc>
              <a:buNone/>
            </a:pPr>
            <a:r>
              <a:rPr lang="en-US" sz="1200" b="1" dirty="0">
                <a:solidFill>
                  <a:srgbClr val="FFFFFF"/>
                </a:solidFill>
                <a:latin typeface="Roboto" pitchFamily="34" charset="0"/>
                <a:ea typeface="Roboto" pitchFamily="34" charset="-122"/>
                <a:cs typeface="Roboto" pitchFamily="34" charset="-120"/>
              </a:rPr>
              <a:t>Software &amp; Control</a:t>
            </a:r>
            <a:endParaRPr lang="en-US" sz="1200" dirty="0"/>
          </a:p>
        </p:txBody>
      </p:sp>
      <p:sp>
        <p:nvSpPr>
          <p:cNvPr id="41" name="Text 12"/>
          <p:cNvSpPr/>
          <p:nvPr/>
        </p:nvSpPr>
        <p:spPr>
          <a:xfrm>
            <a:off x="6385471" y="3581400"/>
            <a:ext cx="1219200" cy="381000"/>
          </a:xfrm>
          <a:prstGeom prst="rect">
            <a:avLst/>
          </a:prstGeom>
          <a:noFill/>
          <a:ln/>
        </p:spPr>
        <p:txBody>
          <a:bodyPr wrap="square" lIns="0" tIns="0" rIns="0" bIns="0" rtlCol="0" anchor="t" vert="horz"/>
          <a:lstStyle/>
          <a:p>
            <a:pPr algn="ctr" indent="0" marL="0">
              <a:lnSpc>
                <a:spcPts val="1500"/>
              </a:lnSpc>
              <a:buNone/>
            </a:pPr>
            <a:r>
              <a:rPr lang="en-US" sz="1050" dirty="0">
                <a:solidFill>
                  <a:srgbClr val="9CA3AF"/>
                </a:solidFill>
                <a:latin typeface="Roboto" pitchFamily="34" charset="0"/>
                <a:ea typeface="Roboto" pitchFamily="34" charset="-122"/>
                <a:cs typeface="Roboto" pitchFamily="34" charset="-120"/>
              </a:rPr>
              <a:t>System Architecture, ROS 2 Integration</a:t>
            </a:r>
            <a:endParaRPr lang="en-US" sz="1050" dirty="0"/>
          </a:p>
        </p:txBody>
      </p:sp>
      <p:sp>
        <p:nvSpPr>
          <p:cNvPr id="42" name="Text 13"/>
          <p:cNvSpPr/>
          <p:nvPr/>
        </p:nvSpPr>
        <p:spPr>
          <a:xfrm>
            <a:off x="6263551" y="4076700"/>
            <a:ext cx="1463040" cy="152400"/>
          </a:xfrm>
          <a:prstGeom prst="rect">
            <a:avLst/>
          </a:prstGeom>
          <a:noFill/>
          <a:ln/>
        </p:spPr>
        <p:txBody>
          <a:bodyPr wrap="square" lIns="0" tIns="0" rIns="0" bIns="0" rtlCol="0" anchor="t" vert="horz"/>
          <a:lstStyle/>
          <a:p>
            <a:pPr algn="ctr" indent="0" marL="0">
              <a:lnSpc>
                <a:spcPts val="1200"/>
              </a:lnSpc>
              <a:buNone/>
            </a:pPr>
            <a:r>
              <a:rPr lang="en-US" sz="900" dirty="0">
                <a:solidFill>
                  <a:srgbClr val="6B7280"/>
                </a:solidFill>
                <a:latin typeface="Roboto" pitchFamily="34" charset="0"/>
                <a:ea typeface="Roboto" pitchFamily="34" charset="-122"/>
                <a:cs typeface="Roboto" pitchFamily="34" charset="-120"/>
              </a:rPr>
              <a:t>Slides 13-15</a:t>
            </a:r>
            <a:endParaRPr lang="en-US" sz="900" dirty="0"/>
          </a:p>
        </p:txBody>
      </p:sp>
      <p:sp>
        <p:nvSpPr>
          <p:cNvPr id="43" name="Text 14"/>
          <p:cNvSpPr/>
          <p:nvPr/>
        </p:nvSpPr>
        <p:spPr>
          <a:xfrm>
            <a:off x="8061841" y="3048000"/>
            <a:ext cx="1463040" cy="228600"/>
          </a:xfrm>
          <a:prstGeom prst="rect">
            <a:avLst/>
          </a:prstGeom>
          <a:noFill/>
          <a:ln/>
        </p:spPr>
        <p:txBody>
          <a:bodyPr wrap="square" lIns="0" tIns="0" rIns="0" bIns="0" rtlCol="0" anchor="t" vert="horz"/>
          <a:lstStyle/>
          <a:p>
            <a:pPr algn="ctr" indent="0" marL="0">
              <a:lnSpc>
                <a:spcPts val="1800"/>
              </a:lnSpc>
              <a:buNone/>
            </a:pPr>
            <a:r>
              <a:rPr lang="en-US" sz="1200" b="1" dirty="0">
                <a:solidFill>
                  <a:srgbClr val="FFFFFF"/>
                </a:solidFill>
                <a:latin typeface="Roboto" pitchFamily="34" charset="0"/>
                <a:ea typeface="Roboto" pitchFamily="34" charset="-122"/>
                <a:cs typeface="Roboto" pitchFamily="34" charset="-120"/>
              </a:rPr>
              <a:t>Motion Planning</a:t>
            </a:r>
            <a:endParaRPr lang="en-US" sz="1200" dirty="0"/>
          </a:p>
        </p:txBody>
      </p:sp>
      <p:sp>
        <p:nvSpPr>
          <p:cNvPr id="44" name="Text 15"/>
          <p:cNvSpPr/>
          <p:nvPr/>
        </p:nvSpPr>
        <p:spPr>
          <a:xfrm>
            <a:off x="8183761" y="3352800"/>
            <a:ext cx="1219200" cy="381000"/>
          </a:xfrm>
          <a:prstGeom prst="rect">
            <a:avLst/>
          </a:prstGeom>
          <a:noFill/>
          <a:ln/>
        </p:spPr>
        <p:txBody>
          <a:bodyPr wrap="square" lIns="0" tIns="0" rIns="0" bIns="0" rtlCol="0" anchor="t" vert="horz"/>
          <a:lstStyle/>
          <a:p>
            <a:pPr algn="ctr" indent="0" marL="0">
              <a:lnSpc>
                <a:spcPts val="1500"/>
              </a:lnSpc>
              <a:buNone/>
            </a:pPr>
            <a:r>
              <a:rPr lang="en-US" sz="1050" dirty="0">
                <a:solidFill>
                  <a:srgbClr val="9CA3AF"/>
                </a:solidFill>
                <a:latin typeface="Roboto" pitchFamily="34" charset="0"/>
                <a:ea typeface="Roboto" pitchFamily="34" charset="-122"/>
                <a:cs typeface="Roboto" pitchFamily="34" charset="-120"/>
              </a:rPr>
              <a:t>Trajectory Strategy, Execution</a:t>
            </a:r>
            <a:endParaRPr lang="en-US" sz="1050" dirty="0"/>
          </a:p>
        </p:txBody>
      </p:sp>
      <p:sp>
        <p:nvSpPr>
          <p:cNvPr id="45" name="Text 16"/>
          <p:cNvSpPr/>
          <p:nvPr/>
        </p:nvSpPr>
        <p:spPr>
          <a:xfrm>
            <a:off x="8061841" y="3848100"/>
            <a:ext cx="1463040" cy="152400"/>
          </a:xfrm>
          <a:prstGeom prst="rect">
            <a:avLst/>
          </a:prstGeom>
          <a:noFill/>
          <a:ln/>
        </p:spPr>
        <p:txBody>
          <a:bodyPr wrap="square" lIns="0" tIns="0" rIns="0" bIns="0" rtlCol="0" anchor="t" vert="horz"/>
          <a:lstStyle/>
          <a:p>
            <a:pPr algn="ctr" indent="0" marL="0">
              <a:lnSpc>
                <a:spcPts val="1200"/>
              </a:lnSpc>
              <a:buNone/>
            </a:pPr>
            <a:r>
              <a:rPr lang="en-US" sz="900" dirty="0">
                <a:solidFill>
                  <a:srgbClr val="6B7280"/>
                </a:solidFill>
                <a:latin typeface="Roboto" pitchFamily="34" charset="0"/>
                <a:ea typeface="Roboto" pitchFamily="34" charset="-122"/>
                <a:cs typeface="Roboto" pitchFamily="34" charset="-120"/>
              </a:rPr>
              <a:t>Slides 16-18</a:t>
            </a:r>
            <a:endParaRPr lang="en-US" sz="900" dirty="0"/>
          </a:p>
        </p:txBody>
      </p:sp>
      <p:sp>
        <p:nvSpPr>
          <p:cNvPr id="46" name="Text 17"/>
          <p:cNvSpPr/>
          <p:nvPr/>
        </p:nvSpPr>
        <p:spPr>
          <a:xfrm>
            <a:off x="9860131" y="3048000"/>
            <a:ext cx="1463040" cy="228600"/>
          </a:xfrm>
          <a:prstGeom prst="rect">
            <a:avLst/>
          </a:prstGeom>
          <a:noFill/>
          <a:ln/>
        </p:spPr>
        <p:txBody>
          <a:bodyPr wrap="square" lIns="0" tIns="0" rIns="0" bIns="0" rtlCol="0" anchor="t" vert="horz"/>
          <a:lstStyle/>
          <a:p>
            <a:pPr algn="ctr" indent="0" marL="0">
              <a:lnSpc>
                <a:spcPts val="1800"/>
              </a:lnSpc>
              <a:buNone/>
            </a:pPr>
            <a:r>
              <a:rPr lang="en-US" sz="1200" b="1" dirty="0">
                <a:solidFill>
                  <a:srgbClr val="FFFFFF"/>
                </a:solidFill>
                <a:latin typeface="Roboto" pitchFamily="34" charset="0"/>
                <a:ea typeface="Roboto" pitchFamily="34" charset="-122"/>
                <a:cs typeface="Roboto" pitchFamily="34" charset="-120"/>
              </a:rPr>
              <a:t>Conclusion</a:t>
            </a:r>
            <a:endParaRPr lang="en-US" sz="1200" dirty="0"/>
          </a:p>
        </p:txBody>
      </p:sp>
      <p:sp>
        <p:nvSpPr>
          <p:cNvPr id="47" name="Text 18"/>
          <p:cNvSpPr/>
          <p:nvPr/>
        </p:nvSpPr>
        <p:spPr>
          <a:xfrm>
            <a:off x="9982051" y="3352800"/>
            <a:ext cx="1219200" cy="381000"/>
          </a:xfrm>
          <a:prstGeom prst="rect">
            <a:avLst/>
          </a:prstGeom>
          <a:noFill/>
          <a:ln/>
        </p:spPr>
        <p:txBody>
          <a:bodyPr wrap="square" lIns="0" tIns="0" rIns="0" bIns="0" rtlCol="0" anchor="t" vert="horz"/>
          <a:lstStyle/>
          <a:p>
            <a:pPr algn="ctr" indent="0" marL="0">
              <a:lnSpc>
                <a:spcPts val="1500"/>
              </a:lnSpc>
              <a:buNone/>
            </a:pPr>
            <a:r>
              <a:rPr lang="en-US" sz="1050" dirty="0">
                <a:solidFill>
                  <a:srgbClr val="9CA3AF"/>
                </a:solidFill>
                <a:latin typeface="Roboto" pitchFamily="34" charset="0"/>
                <a:ea typeface="Roboto" pitchFamily="34" charset="-122"/>
                <a:cs typeface="Roboto" pitchFamily="34" charset="-120"/>
              </a:rPr>
              <a:t>Challenges, Results, Future Work</a:t>
            </a:r>
            <a:endParaRPr lang="en-US" sz="1050" dirty="0"/>
          </a:p>
        </p:txBody>
      </p:sp>
      <p:sp>
        <p:nvSpPr>
          <p:cNvPr id="48" name="Text 19"/>
          <p:cNvSpPr/>
          <p:nvPr/>
        </p:nvSpPr>
        <p:spPr>
          <a:xfrm>
            <a:off x="9860131" y="3848100"/>
            <a:ext cx="1463040" cy="152400"/>
          </a:xfrm>
          <a:prstGeom prst="rect">
            <a:avLst/>
          </a:prstGeom>
          <a:noFill/>
          <a:ln/>
        </p:spPr>
        <p:txBody>
          <a:bodyPr wrap="square" lIns="0" tIns="0" rIns="0" bIns="0" rtlCol="0" anchor="t" vert="horz"/>
          <a:lstStyle/>
          <a:p>
            <a:pPr algn="ctr" indent="0" marL="0">
              <a:lnSpc>
                <a:spcPts val="1200"/>
              </a:lnSpc>
              <a:buNone/>
            </a:pPr>
            <a:r>
              <a:rPr lang="en-US" sz="900" dirty="0">
                <a:solidFill>
                  <a:srgbClr val="6B7280"/>
                </a:solidFill>
                <a:latin typeface="Roboto" pitchFamily="34" charset="0"/>
                <a:ea typeface="Roboto" pitchFamily="34" charset="-122"/>
                <a:cs typeface="Roboto" pitchFamily="34" charset="-120"/>
              </a:rPr>
              <a:t>Slides 19-20</a:t>
            </a:r>
            <a:endParaRPr lang="en-US" sz="900" dirty="0"/>
          </a:p>
        </p:txBody>
      </p:sp>
      <p:sp>
        <p:nvSpPr>
          <p:cNvPr id="49" name="Text 20"/>
          <p:cNvSpPr/>
          <p:nvPr/>
        </p:nvSpPr>
        <p:spPr>
          <a:xfrm>
            <a:off x="990600" y="5410200"/>
            <a:ext cx="10668000" cy="228600"/>
          </a:xfrm>
          <a:prstGeom prst="rect">
            <a:avLst/>
          </a:prstGeom>
          <a:noFill/>
          <a:ln/>
        </p:spPr>
        <p:txBody>
          <a:bodyPr wrap="square" lIns="0" tIns="0" rIns="0" bIns="0" rtlCol="0" anchor="t" vert="horz"/>
          <a:lstStyle/>
          <a:p>
            <a:pPr indent="0" marL="0">
              <a:lnSpc>
                <a:spcPts val="1800"/>
              </a:lnSpc>
              <a:buNone/>
            </a:pPr>
            <a:r>
              <a:rPr lang="en-US" sz="1200" dirty="0">
                <a:solidFill>
                  <a:srgbClr val="FFFFFF"/>
                </a:solidFill>
                <a:latin typeface="Roboto" pitchFamily="34" charset="0"/>
                <a:ea typeface="Roboto" pitchFamily="34" charset="-122"/>
                <a:cs typeface="Roboto" pitchFamily="34" charset="-120"/>
              </a:rPr>
              <a:t> </a:t>
            </a:r>
            <a:pPr indent="0" marL="0">
              <a:lnSpc>
                <a:spcPts val="1800"/>
              </a:lnSpc>
              <a:buNone/>
            </a:pPr>
            <a:r>
              <a:rPr lang="en-US" sz="1200" b="1" dirty="0">
                <a:solidFill>
                  <a:srgbClr val="FFFFFF"/>
                </a:solidFill>
                <a:latin typeface="Roboto" pitchFamily="34" charset="0"/>
                <a:ea typeface="Roboto" pitchFamily="34" charset="-122"/>
                <a:cs typeface="Roboto" pitchFamily="34" charset="-120"/>
              </a:rPr>
              <a:t>目前章節：</a:t>
            </a:r>
            <a:pPr indent="0" marL="0">
              <a:lnSpc>
                <a:spcPts val="1800"/>
              </a:lnSpc>
              <a:buNone/>
            </a:pPr>
            <a:r>
              <a:rPr lang="en-US" sz="1200" dirty="0">
                <a:solidFill>
                  <a:srgbClr val="FFFFFF"/>
                </a:solidFill>
                <a:latin typeface="Roboto" pitchFamily="34" charset="0"/>
                <a:ea typeface="Roboto" pitchFamily="34" charset="-122"/>
                <a:cs typeface="Roboto" pitchFamily="34" charset="-120"/>
              </a:rPr>
              <a:t> Introduction &amp; Overview </a:t>
            </a:r>
            <a:pPr indent="0" marL="0">
              <a:lnSpc>
                <a:spcPts val="1800"/>
              </a:lnSpc>
              <a:buNone/>
            </a:pPr>
            <a:r>
              <a:rPr lang="en-US" sz="1200" dirty="0">
                <a:solidFill>
                  <a:srgbClr val="FDBA74"/>
                </a:solidFill>
                <a:latin typeface="Roboto" pitchFamily="34" charset="0"/>
                <a:ea typeface="Roboto" pitchFamily="34" charset="-122"/>
                <a:cs typeface="Roboto" pitchFamily="34" charset="-120"/>
              </a:rPr>
              <a:t>(Slides 1-4)</a:t>
            </a:r>
            <a:endParaRPr lang="en-US" sz="1200" dirty="0"/>
          </a:p>
        </p:txBody>
      </p:sp>
      <p:sp>
        <p:nvSpPr>
          <p:cNvPr id="50" name="Text 21"/>
          <p:cNvSpPr/>
          <p:nvPr/>
        </p:nvSpPr>
        <p:spPr>
          <a:xfrm>
            <a:off x="11468100" y="6438900"/>
            <a:ext cx="411480" cy="190500"/>
          </a:xfrm>
          <a:prstGeom prst="rect">
            <a:avLst/>
          </a:prstGeom>
          <a:noFill/>
          <a:ln/>
        </p:spPr>
        <p:txBody>
          <a:bodyPr wrap="square" lIns="0" tIns="0" rIns="0" bIns="0" rtlCol="0" anchor="t" vert="horz"/>
          <a:lstStyle/>
          <a:p>
            <a:pPr indent="0" marL="0">
              <a:lnSpc>
                <a:spcPts val="1500"/>
              </a:lnSpc>
              <a:buNone/>
            </a:pPr>
            <a:r>
              <a:rPr lang="en-US" sz="1050" dirty="0">
                <a:solidFill>
                  <a:srgbClr val="6B7280"/>
                </a:solidFill>
                <a:latin typeface="Roboto" pitchFamily="34" charset="0"/>
                <a:ea typeface="Roboto" pitchFamily="34" charset="-122"/>
                <a:cs typeface="Roboto" pitchFamily="34" charset="-120"/>
              </a:rPr>
              <a:t>2 / 20</a:t>
            </a:r>
            <a:endParaRPr lang="en-US" sz="105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2192000" cy="6858000"/>
          </a:xfrm>
          <a:prstGeom prst="rect">
            <a:avLst/>
          </a:prstGeom>
        </p:spPr>
      </p:pic>
      <p:pic>
        <p:nvPicPr>
          <p:cNvPr id="3" name="Image 1" descr="preencoded.png">    </p:cNvPr>
          <p:cNvPicPr>
            <a:picLocks noChangeAspect="1"/>
          </p:cNvPicPr>
          <p:nvPr/>
        </p:nvPicPr>
        <p:blipFill>
          <a:blip r:embed="rId2"/>
          <a:stretch>
            <a:fillRect/>
          </a:stretch>
        </p:blipFill>
        <p:spPr>
          <a:xfrm>
            <a:off x="609600" y="838200"/>
            <a:ext cx="914400" cy="38100"/>
          </a:xfrm>
          <a:prstGeom prst="rect">
            <a:avLst/>
          </a:prstGeom>
        </p:spPr>
      </p:pic>
      <p:pic>
        <p:nvPicPr>
          <p:cNvPr id="4" name="Image 2" descr="preencoded.png">    </p:cNvPr>
          <p:cNvPicPr>
            <a:picLocks noChangeAspect="1"/>
          </p:cNvPicPr>
          <p:nvPr/>
        </p:nvPicPr>
        <p:blipFill>
          <a:blip r:embed="rId3"/>
          <a:stretch>
            <a:fillRect/>
          </a:stretch>
        </p:blipFill>
        <p:spPr>
          <a:xfrm>
            <a:off x="609600" y="1362075"/>
            <a:ext cx="228600" cy="228600"/>
          </a:xfrm>
          <a:prstGeom prst="rect">
            <a:avLst/>
          </a:prstGeom>
        </p:spPr>
      </p:pic>
      <p:pic>
        <p:nvPicPr>
          <p:cNvPr id="5" name="Image 3" descr="preencoded.png">    </p:cNvPr>
          <p:cNvPicPr>
            <a:picLocks noChangeAspect="1"/>
          </p:cNvPicPr>
          <p:nvPr/>
        </p:nvPicPr>
        <p:blipFill>
          <a:blip r:embed="rId4"/>
          <a:stretch>
            <a:fillRect/>
          </a:stretch>
        </p:blipFill>
        <p:spPr>
          <a:xfrm>
            <a:off x="609600" y="1790700"/>
            <a:ext cx="10972800" cy="1828800"/>
          </a:xfrm>
          <a:prstGeom prst="rect">
            <a:avLst/>
          </a:prstGeom>
        </p:spPr>
      </p:pic>
      <p:pic>
        <p:nvPicPr>
          <p:cNvPr id="6" name="Image 4" descr="preencoded.png">    </p:cNvPr>
          <p:cNvPicPr>
            <a:picLocks noChangeAspect="1"/>
          </p:cNvPicPr>
          <p:nvPr/>
        </p:nvPicPr>
        <p:blipFill>
          <a:blip r:embed="rId5"/>
          <a:stretch>
            <a:fillRect/>
          </a:stretch>
        </p:blipFill>
        <p:spPr>
          <a:xfrm>
            <a:off x="609600" y="3952875"/>
            <a:ext cx="171450" cy="228600"/>
          </a:xfrm>
          <a:prstGeom prst="rect">
            <a:avLst/>
          </a:prstGeom>
        </p:spPr>
      </p:pic>
      <p:pic>
        <p:nvPicPr>
          <p:cNvPr id="7" name="Image 5" descr="preencoded.png">    </p:cNvPr>
          <p:cNvPicPr>
            <a:picLocks noChangeAspect="1"/>
          </p:cNvPicPr>
          <p:nvPr/>
        </p:nvPicPr>
        <p:blipFill>
          <a:blip r:embed="rId6"/>
          <a:stretch>
            <a:fillRect/>
          </a:stretch>
        </p:blipFill>
        <p:spPr>
          <a:xfrm>
            <a:off x="609600" y="4381500"/>
            <a:ext cx="3505200" cy="1562100"/>
          </a:xfrm>
          <a:prstGeom prst="rect">
            <a:avLst/>
          </a:prstGeom>
        </p:spPr>
      </p:pic>
      <p:pic>
        <p:nvPicPr>
          <p:cNvPr id="8" name="Image 6" descr="preencoded.png">    </p:cNvPr>
          <p:cNvPicPr>
            <a:picLocks noChangeAspect="1"/>
          </p:cNvPicPr>
          <p:nvPr/>
        </p:nvPicPr>
        <p:blipFill>
          <a:blip r:embed="rId7"/>
          <a:stretch>
            <a:fillRect/>
          </a:stretch>
        </p:blipFill>
        <p:spPr>
          <a:xfrm>
            <a:off x="800100" y="4572000"/>
            <a:ext cx="457200" cy="457200"/>
          </a:xfrm>
          <a:prstGeom prst="rect">
            <a:avLst/>
          </a:prstGeom>
        </p:spPr>
      </p:pic>
      <p:pic>
        <p:nvPicPr>
          <p:cNvPr id="9" name="Image 7" descr="preencoded.png">    </p:cNvPr>
          <p:cNvPicPr>
            <a:picLocks noChangeAspect="1"/>
          </p:cNvPicPr>
          <p:nvPr/>
        </p:nvPicPr>
        <p:blipFill>
          <a:blip r:embed="rId8"/>
          <a:stretch>
            <a:fillRect/>
          </a:stretch>
        </p:blipFill>
        <p:spPr>
          <a:xfrm>
            <a:off x="933450" y="4667250"/>
            <a:ext cx="190500" cy="266700"/>
          </a:xfrm>
          <a:prstGeom prst="rect">
            <a:avLst/>
          </a:prstGeom>
        </p:spPr>
      </p:pic>
      <p:pic>
        <p:nvPicPr>
          <p:cNvPr id="10" name="Image 8" descr="preencoded.png">    </p:cNvPr>
          <p:cNvPicPr>
            <a:picLocks noChangeAspect="1"/>
          </p:cNvPicPr>
          <p:nvPr/>
        </p:nvPicPr>
        <p:blipFill>
          <a:blip r:embed="rId9"/>
          <a:stretch>
            <a:fillRect/>
          </a:stretch>
        </p:blipFill>
        <p:spPr>
          <a:xfrm>
            <a:off x="4343400" y="4381500"/>
            <a:ext cx="3505200" cy="1562100"/>
          </a:xfrm>
          <a:prstGeom prst="rect">
            <a:avLst/>
          </a:prstGeom>
        </p:spPr>
      </p:pic>
      <p:pic>
        <p:nvPicPr>
          <p:cNvPr id="11" name="Image 9" descr="preencoded.png">    </p:cNvPr>
          <p:cNvPicPr>
            <a:picLocks noChangeAspect="1"/>
          </p:cNvPicPr>
          <p:nvPr/>
        </p:nvPicPr>
        <p:blipFill>
          <a:blip r:embed="rId10"/>
          <a:stretch>
            <a:fillRect/>
          </a:stretch>
        </p:blipFill>
        <p:spPr>
          <a:xfrm>
            <a:off x="4533900" y="4572000"/>
            <a:ext cx="457200" cy="457200"/>
          </a:xfrm>
          <a:prstGeom prst="rect">
            <a:avLst/>
          </a:prstGeom>
        </p:spPr>
      </p:pic>
      <p:pic>
        <p:nvPicPr>
          <p:cNvPr id="12" name="Image 10" descr="preencoded.png">    </p:cNvPr>
          <p:cNvPicPr>
            <a:picLocks noChangeAspect="1"/>
          </p:cNvPicPr>
          <p:nvPr/>
        </p:nvPicPr>
        <p:blipFill>
          <a:blip r:embed="rId11"/>
          <a:stretch>
            <a:fillRect/>
          </a:stretch>
        </p:blipFill>
        <p:spPr>
          <a:xfrm>
            <a:off x="4667250" y="4667250"/>
            <a:ext cx="190500" cy="266700"/>
          </a:xfrm>
          <a:prstGeom prst="rect">
            <a:avLst/>
          </a:prstGeom>
        </p:spPr>
      </p:pic>
      <p:pic>
        <p:nvPicPr>
          <p:cNvPr id="13" name="Image 11" descr="preencoded.png">    </p:cNvPr>
          <p:cNvPicPr>
            <a:picLocks noChangeAspect="1"/>
          </p:cNvPicPr>
          <p:nvPr/>
        </p:nvPicPr>
        <p:blipFill>
          <a:blip r:embed="rId12"/>
          <a:stretch>
            <a:fillRect/>
          </a:stretch>
        </p:blipFill>
        <p:spPr>
          <a:xfrm>
            <a:off x="8077200" y="4381500"/>
            <a:ext cx="3505200" cy="1562100"/>
          </a:xfrm>
          <a:prstGeom prst="rect">
            <a:avLst/>
          </a:prstGeom>
        </p:spPr>
      </p:pic>
      <p:pic>
        <p:nvPicPr>
          <p:cNvPr id="14" name="Image 12" descr="preencoded.png">    </p:cNvPr>
          <p:cNvPicPr>
            <a:picLocks noChangeAspect="1"/>
          </p:cNvPicPr>
          <p:nvPr/>
        </p:nvPicPr>
        <p:blipFill>
          <a:blip r:embed="rId13"/>
          <a:stretch>
            <a:fillRect/>
          </a:stretch>
        </p:blipFill>
        <p:spPr>
          <a:xfrm>
            <a:off x="8267700" y="4572000"/>
            <a:ext cx="457200" cy="457200"/>
          </a:xfrm>
          <a:prstGeom prst="rect">
            <a:avLst/>
          </a:prstGeom>
        </p:spPr>
      </p:pic>
      <p:pic>
        <p:nvPicPr>
          <p:cNvPr id="15" name="Image 13" descr="preencoded.png">    </p:cNvPr>
          <p:cNvPicPr>
            <a:picLocks noChangeAspect="1"/>
          </p:cNvPicPr>
          <p:nvPr/>
        </p:nvPicPr>
        <p:blipFill>
          <a:blip r:embed="rId14"/>
          <a:stretch>
            <a:fillRect/>
          </a:stretch>
        </p:blipFill>
        <p:spPr>
          <a:xfrm>
            <a:off x="8424863" y="4667250"/>
            <a:ext cx="142875" cy="266700"/>
          </a:xfrm>
          <a:prstGeom prst="rect">
            <a:avLst/>
          </a:prstGeom>
        </p:spPr>
      </p:pic>
      <p:sp>
        <p:nvSpPr>
          <p:cNvPr id="16" name="Text 0"/>
          <p:cNvSpPr/>
          <p:nvPr/>
        </p:nvSpPr>
        <p:spPr>
          <a:xfrm>
            <a:off x="609600" y="381000"/>
            <a:ext cx="10972800" cy="381000"/>
          </a:xfrm>
          <a:prstGeom prst="rect">
            <a:avLst/>
          </a:prstGeom>
          <a:noFill/>
          <a:ln/>
        </p:spPr>
        <p:txBody>
          <a:bodyPr wrap="square" lIns="0" tIns="0" rIns="0" bIns="0" rtlCol="0" anchor="t" vert="horz"/>
          <a:lstStyle/>
          <a:p>
            <a:pPr indent="0" marL="0">
              <a:lnSpc>
                <a:spcPts val="3000"/>
              </a:lnSpc>
              <a:buNone/>
            </a:pPr>
            <a:r>
              <a:rPr lang="en-US" sz="2700" b="1" dirty="0">
                <a:solidFill>
                  <a:srgbClr val="FFFFFF"/>
                </a:solidFill>
                <a:latin typeface="Roboto" pitchFamily="34" charset="0"/>
                <a:ea typeface="Roboto" pitchFamily="34" charset="-122"/>
                <a:cs typeface="Roboto" pitchFamily="34" charset="-120"/>
              </a:rPr>
              <a:t>結論與未來展望</a:t>
            </a:r>
            <a:endParaRPr lang="en-US" sz="2700" dirty="0"/>
          </a:p>
        </p:txBody>
      </p:sp>
      <p:sp>
        <p:nvSpPr>
          <p:cNvPr id="17" name="Text 1"/>
          <p:cNvSpPr/>
          <p:nvPr/>
        </p:nvSpPr>
        <p:spPr>
          <a:xfrm>
            <a:off x="914400" y="1333500"/>
            <a:ext cx="10972800" cy="304800"/>
          </a:xfrm>
          <a:prstGeom prst="rect">
            <a:avLst/>
          </a:prstGeom>
          <a:noFill/>
          <a:ln/>
        </p:spPr>
        <p:txBody>
          <a:bodyPr wrap="square" lIns="0" tIns="0" rIns="0" bIns="0" rtlCol="0" anchor="t" vert="horz"/>
          <a:lstStyle/>
          <a:p>
            <a:pPr indent="0" marL="0">
              <a:lnSpc>
                <a:spcPts val="2400"/>
              </a:lnSpc>
              <a:buNone/>
            </a:pPr>
            <a:r>
              <a:rPr lang="en-US" sz="1800" b="1" dirty="0">
                <a:solidFill>
                  <a:srgbClr val="FB923C"/>
                </a:solidFill>
                <a:latin typeface="Roboto" pitchFamily="34" charset="0"/>
                <a:ea typeface="Roboto" pitchFamily="34" charset="-122"/>
                <a:cs typeface="Roboto" pitchFamily="34" charset="-120"/>
              </a:rPr>
              <a:t>專案總結</a:t>
            </a:r>
            <a:endParaRPr lang="en-US" sz="1800" dirty="0"/>
          </a:p>
        </p:txBody>
      </p:sp>
      <p:sp>
        <p:nvSpPr>
          <p:cNvPr id="18" name="Text 2"/>
          <p:cNvSpPr/>
          <p:nvPr/>
        </p:nvSpPr>
        <p:spPr>
          <a:xfrm>
            <a:off x="800100" y="1981200"/>
            <a:ext cx="12710160" cy="228600"/>
          </a:xfrm>
          <a:prstGeom prst="rect">
            <a:avLst/>
          </a:prstGeom>
          <a:noFill/>
          <a:ln/>
        </p:spPr>
        <p:txBody>
          <a:bodyPr wrap="square" lIns="0" tIns="0" rIns="0" bIns="0" rtlCol="0" anchor="t" vert="horz"/>
          <a:lstStyle/>
          <a:p>
            <a:pPr indent="0" marL="0">
              <a:lnSpc>
                <a:spcPts val="1800"/>
              </a:lnSpc>
              <a:buNone/>
            </a:pPr>
            <a:r>
              <a:rPr lang="en-US" sz="1200" dirty="0">
                <a:solidFill>
                  <a:srgbClr val="D1D5DB"/>
                </a:solidFill>
                <a:latin typeface="Roboto" pitchFamily="34" charset="0"/>
                <a:ea typeface="Roboto" pitchFamily="34" charset="-122"/>
                <a:cs typeface="Roboto" pitchFamily="34" charset="-120"/>
              </a:rPr>
              <a:t>成功地利用樂高 EV3 平台，從學術工程角度設計、建構並控制了一個五軸機器手臂，將理論分析與實際應用緊密結合。</a:t>
            </a:r>
            <a:endParaRPr lang="en-US" sz="1200" dirty="0"/>
          </a:p>
        </p:txBody>
      </p:sp>
      <p:sp>
        <p:nvSpPr>
          <p:cNvPr id="19" name="Text 3"/>
          <p:cNvSpPr/>
          <p:nvPr/>
        </p:nvSpPr>
        <p:spPr>
          <a:xfrm>
            <a:off x="800100" y="2362200"/>
            <a:ext cx="5219700" cy="228600"/>
          </a:xfrm>
          <a:prstGeom prst="rect">
            <a:avLst/>
          </a:prstGeom>
          <a:noFill/>
          <a:ln/>
        </p:spPr>
        <p:txBody>
          <a:bodyPr wrap="square" lIns="0" tIns="0" rIns="0" bIns="0" rtlCol="0" anchor="t" vert="horz"/>
          <a:lstStyle/>
          <a:p>
            <a:pPr indent="0" marL="0">
              <a:lnSpc>
                <a:spcPts val="1800"/>
              </a:lnSpc>
              <a:buNone/>
            </a:pPr>
            <a:r>
              <a:rPr lang="en-US" sz="1200" b="1" dirty="0">
                <a:solidFill>
                  <a:srgbClr val="FFFFFF"/>
                </a:solidFill>
                <a:latin typeface="Roboto" pitchFamily="34" charset="0"/>
                <a:ea typeface="Roboto" pitchFamily="34" charset="-122"/>
                <a:cs typeface="Roboto" pitchFamily="34" charset="-120"/>
              </a:rPr>
              <a:t>主要成就:</a:t>
            </a:r>
            <a:endParaRPr lang="en-US" sz="1200" dirty="0"/>
          </a:p>
        </p:txBody>
      </p:sp>
      <p:sp>
        <p:nvSpPr>
          <p:cNvPr id="20" name="Text 4"/>
          <p:cNvSpPr/>
          <p:nvPr/>
        </p:nvSpPr>
        <p:spPr>
          <a:xfrm>
            <a:off x="819150" y="2667000"/>
            <a:ext cx="5410200" cy="228600"/>
          </a:xfrm>
          <a:prstGeom prst="rect">
            <a:avLst/>
          </a:prstGeom>
          <a:noFill/>
          <a:ln/>
        </p:spPr>
        <p:txBody>
          <a:bodyPr wrap="square" lIns="0" tIns="0" rIns="0" bIns="0" rtlCol="0" anchor="t" vert="horz"/>
          <a:lstStyle/>
          <a:p>
            <a:pPr algn="l" marL="342900" indent="-342900">
              <a:lnSpc>
                <a:spcPts val="1800"/>
              </a:lnSpc>
              <a:buSzPct val="100000"/>
              <a:buChar char="•"/>
            </a:pPr>
            <a:r>
              <a:rPr lang="en-US" sz="1200" dirty="0">
                <a:solidFill>
                  <a:srgbClr val="D1D5DB"/>
                </a:solidFill>
                <a:latin typeface="Roboto" pitchFamily="34" charset="0"/>
                <a:ea typeface="Roboto" pitchFamily="34" charset="-122"/>
                <a:cs typeface="Roboto" pitchFamily="34" charset="-120"/>
              </a:rPr>
              <a:t>高精度位置控制</a:t>
            </a:r>
            <a:endParaRPr lang="en-US" sz="1200" dirty="0"/>
          </a:p>
        </p:txBody>
      </p:sp>
      <p:sp>
        <p:nvSpPr>
          <p:cNvPr id="21" name="Text 5"/>
          <p:cNvSpPr/>
          <p:nvPr/>
        </p:nvSpPr>
        <p:spPr>
          <a:xfrm>
            <a:off x="819150" y="2933700"/>
            <a:ext cx="5410200" cy="228600"/>
          </a:xfrm>
          <a:prstGeom prst="rect">
            <a:avLst/>
          </a:prstGeom>
          <a:noFill/>
          <a:ln/>
        </p:spPr>
        <p:txBody>
          <a:bodyPr wrap="square" lIns="0" tIns="0" rIns="0" bIns="0" rtlCol="0" anchor="t" vert="horz"/>
          <a:lstStyle/>
          <a:p>
            <a:pPr algn="l" marL="342900" indent="-342900">
              <a:lnSpc>
                <a:spcPts val="1800"/>
              </a:lnSpc>
              <a:buSzPct val="100000"/>
              <a:buChar char="•"/>
            </a:pPr>
            <a:r>
              <a:rPr lang="en-US" sz="1200" dirty="0">
                <a:solidFill>
                  <a:srgbClr val="D1D5DB"/>
                </a:solidFill>
                <a:latin typeface="Roboto" pitchFamily="34" charset="0"/>
                <a:ea typeface="Roboto" pitchFamily="34" charset="-122"/>
                <a:cs typeface="Roboto" pitchFamily="34" charset="-120"/>
              </a:rPr>
              <a:t>ROS 2 分散式控制架構</a:t>
            </a:r>
            <a:endParaRPr lang="en-US" sz="1200" dirty="0"/>
          </a:p>
        </p:txBody>
      </p:sp>
      <p:sp>
        <p:nvSpPr>
          <p:cNvPr id="22" name="Text 6"/>
          <p:cNvSpPr/>
          <p:nvPr/>
        </p:nvSpPr>
        <p:spPr>
          <a:xfrm>
            <a:off x="819150" y="3200400"/>
            <a:ext cx="5410200" cy="228600"/>
          </a:xfrm>
          <a:prstGeom prst="rect">
            <a:avLst/>
          </a:prstGeom>
          <a:noFill/>
          <a:ln/>
        </p:spPr>
        <p:txBody>
          <a:bodyPr wrap="square" lIns="0" tIns="0" rIns="0" bIns="0" rtlCol="0" anchor="t" vert="horz"/>
          <a:lstStyle/>
          <a:p>
            <a:pPr algn="l" marL="342900" indent="-342900">
              <a:lnSpc>
                <a:spcPts val="1800"/>
              </a:lnSpc>
              <a:buSzPct val="100000"/>
              <a:buChar char="•"/>
            </a:pPr>
            <a:r>
              <a:rPr lang="en-US" sz="1200" dirty="0">
                <a:solidFill>
                  <a:srgbClr val="D1D5DB"/>
                </a:solidFill>
                <a:latin typeface="Roboto" pitchFamily="34" charset="0"/>
                <a:ea typeface="Roboto" pitchFamily="34" charset="-122"/>
                <a:cs typeface="Roboto" pitchFamily="34" charset="-120"/>
              </a:rPr>
              <a:t>運動學演算法驗證</a:t>
            </a:r>
            <a:endParaRPr lang="en-US" sz="1200" dirty="0"/>
          </a:p>
        </p:txBody>
      </p:sp>
      <p:sp>
        <p:nvSpPr>
          <p:cNvPr id="23" name="Text 7"/>
          <p:cNvSpPr/>
          <p:nvPr/>
        </p:nvSpPr>
        <p:spPr>
          <a:xfrm>
            <a:off x="6172200" y="2362200"/>
            <a:ext cx="5219700" cy="228600"/>
          </a:xfrm>
          <a:prstGeom prst="rect">
            <a:avLst/>
          </a:prstGeom>
          <a:noFill/>
          <a:ln/>
        </p:spPr>
        <p:txBody>
          <a:bodyPr wrap="square" lIns="0" tIns="0" rIns="0" bIns="0" rtlCol="0" anchor="t" vert="horz"/>
          <a:lstStyle/>
          <a:p>
            <a:pPr indent="0" marL="0">
              <a:lnSpc>
                <a:spcPts val="1800"/>
              </a:lnSpc>
              <a:buNone/>
            </a:pPr>
            <a:r>
              <a:rPr lang="en-US" sz="1200" b="1" dirty="0">
                <a:solidFill>
                  <a:srgbClr val="FFFFFF"/>
                </a:solidFill>
                <a:latin typeface="Roboto" pitchFamily="34" charset="0"/>
                <a:ea typeface="Roboto" pitchFamily="34" charset="-122"/>
                <a:cs typeface="Roboto" pitchFamily="34" charset="-120"/>
              </a:rPr>
              <a:t>技術整合:</a:t>
            </a:r>
            <a:endParaRPr lang="en-US" sz="1200" dirty="0"/>
          </a:p>
        </p:txBody>
      </p:sp>
      <p:sp>
        <p:nvSpPr>
          <p:cNvPr id="24" name="Text 8"/>
          <p:cNvSpPr/>
          <p:nvPr/>
        </p:nvSpPr>
        <p:spPr>
          <a:xfrm>
            <a:off x="6191250" y="2667000"/>
            <a:ext cx="5410200" cy="228600"/>
          </a:xfrm>
          <a:prstGeom prst="rect">
            <a:avLst/>
          </a:prstGeom>
          <a:noFill/>
          <a:ln/>
        </p:spPr>
        <p:txBody>
          <a:bodyPr wrap="square" lIns="0" tIns="0" rIns="0" bIns="0" rtlCol="0" anchor="t" vert="horz"/>
          <a:lstStyle/>
          <a:p>
            <a:pPr algn="l" marL="342900" indent="-342900">
              <a:lnSpc>
                <a:spcPts val="1800"/>
              </a:lnSpc>
              <a:buSzPct val="100000"/>
              <a:buChar char="•"/>
            </a:pPr>
            <a:r>
              <a:rPr lang="en-US" sz="1200" dirty="0">
                <a:solidFill>
                  <a:srgbClr val="D1D5DB"/>
                </a:solidFill>
                <a:latin typeface="Roboto" pitchFamily="34" charset="0"/>
                <a:ea typeface="Roboto" pitchFamily="34" charset="-122"/>
                <a:cs typeface="Roboto" pitchFamily="34" charset="-120"/>
              </a:rPr>
              <a:t>正向與逆向運動学分析</a:t>
            </a:r>
            <a:endParaRPr lang="en-US" sz="1200" dirty="0"/>
          </a:p>
        </p:txBody>
      </p:sp>
      <p:sp>
        <p:nvSpPr>
          <p:cNvPr id="25" name="Text 9"/>
          <p:cNvSpPr/>
          <p:nvPr/>
        </p:nvSpPr>
        <p:spPr>
          <a:xfrm>
            <a:off x="6191250" y="2933700"/>
            <a:ext cx="5410200" cy="228600"/>
          </a:xfrm>
          <a:prstGeom prst="rect">
            <a:avLst/>
          </a:prstGeom>
          <a:noFill/>
          <a:ln/>
        </p:spPr>
        <p:txBody>
          <a:bodyPr wrap="square" lIns="0" tIns="0" rIns="0" bIns="0" rtlCol="0" anchor="t" vert="horz"/>
          <a:lstStyle/>
          <a:p>
            <a:pPr algn="l" marL="342900" indent="-342900">
              <a:lnSpc>
                <a:spcPts val="1800"/>
              </a:lnSpc>
              <a:buSzPct val="100000"/>
              <a:buChar char="•"/>
            </a:pPr>
            <a:r>
              <a:rPr lang="en-US" sz="1200" dirty="0">
                <a:solidFill>
                  <a:srgbClr val="D1D5DB"/>
                </a:solidFill>
                <a:latin typeface="Roboto" pitchFamily="34" charset="0"/>
                <a:ea typeface="Roboto" pitchFamily="34" charset="-122"/>
                <a:cs typeface="Roboto" pitchFamily="34" charset="-120"/>
              </a:rPr>
              <a:t>微分運動與動力學考量</a:t>
            </a:r>
            <a:endParaRPr lang="en-US" sz="1200" dirty="0"/>
          </a:p>
        </p:txBody>
      </p:sp>
      <p:sp>
        <p:nvSpPr>
          <p:cNvPr id="26" name="Text 10"/>
          <p:cNvSpPr/>
          <p:nvPr/>
        </p:nvSpPr>
        <p:spPr>
          <a:xfrm>
            <a:off x="6191250" y="3200400"/>
            <a:ext cx="5410200" cy="228600"/>
          </a:xfrm>
          <a:prstGeom prst="rect">
            <a:avLst/>
          </a:prstGeom>
          <a:noFill/>
          <a:ln/>
        </p:spPr>
        <p:txBody>
          <a:bodyPr wrap="square" lIns="0" tIns="0" rIns="0" bIns="0" rtlCol="0" anchor="t" vert="horz"/>
          <a:lstStyle/>
          <a:p>
            <a:pPr algn="l" marL="342900" indent="-342900">
              <a:lnSpc>
                <a:spcPts val="1800"/>
              </a:lnSpc>
              <a:buSzPct val="100000"/>
              <a:buChar char="•"/>
            </a:pPr>
            <a:r>
              <a:rPr lang="en-US" sz="1200" dirty="0">
                <a:solidFill>
                  <a:srgbClr val="D1D5DB"/>
                </a:solidFill>
                <a:latin typeface="Roboto" pitchFamily="34" charset="0"/>
                <a:ea typeface="Roboto" pitchFamily="34" charset="-122"/>
                <a:cs typeface="Roboto" pitchFamily="34" charset="-120"/>
              </a:rPr>
              <a:t>實時視覺化模擬</a:t>
            </a:r>
            <a:endParaRPr lang="en-US" sz="1200" dirty="0"/>
          </a:p>
        </p:txBody>
      </p:sp>
      <p:sp>
        <p:nvSpPr>
          <p:cNvPr id="27" name="Text 11"/>
          <p:cNvSpPr/>
          <p:nvPr/>
        </p:nvSpPr>
        <p:spPr>
          <a:xfrm>
            <a:off x="857250" y="3924300"/>
            <a:ext cx="10972800" cy="304800"/>
          </a:xfrm>
          <a:prstGeom prst="rect">
            <a:avLst/>
          </a:prstGeom>
          <a:noFill/>
          <a:ln/>
        </p:spPr>
        <p:txBody>
          <a:bodyPr wrap="square" lIns="0" tIns="0" rIns="0" bIns="0" rtlCol="0" anchor="t" vert="horz"/>
          <a:lstStyle/>
          <a:p>
            <a:pPr indent="0" marL="0">
              <a:lnSpc>
                <a:spcPts val="2400"/>
              </a:lnSpc>
              <a:buNone/>
            </a:pPr>
            <a:r>
              <a:rPr lang="en-US" sz="1800" b="1" dirty="0">
                <a:solidFill>
                  <a:srgbClr val="FB923C"/>
                </a:solidFill>
                <a:latin typeface="Roboto" pitchFamily="34" charset="0"/>
                <a:ea typeface="Roboto" pitchFamily="34" charset="-122"/>
                <a:cs typeface="Roboto" pitchFamily="34" charset="-120"/>
              </a:rPr>
              <a:t>未來展望</a:t>
            </a:r>
            <a:endParaRPr lang="en-US" sz="1800" dirty="0"/>
          </a:p>
        </p:txBody>
      </p:sp>
      <p:sp>
        <p:nvSpPr>
          <p:cNvPr id="28" name="Text 12"/>
          <p:cNvSpPr/>
          <p:nvPr/>
        </p:nvSpPr>
        <p:spPr>
          <a:xfrm>
            <a:off x="1371600" y="4667250"/>
            <a:ext cx="822960" cy="266700"/>
          </a:xfrm>
          <a:prstGeom prst="rect">
            <a:avLst/>
          </a:prstGeom>
          <a:noFill/>
          <a:ln/>
        </p:spPr>
        <p:txBody>
          <a:bodyPr wrap="square" lIns="0" tIns="0" rIns="0" bIns="0" rtlCol="0" anchor="t" vert="horz"/>
          <a:lstStyle/>
          <a:p>
            <a:pPr indent="0" marL="0">
              <a:lnSpc>
                <a:spcPts val="2100"/>
              </a:lnSpc>
              <a:buNone/>
            </a:pPr>
            <a:r>
              <a:rPr lang="en-US" sz="1350" b="1" dirty="0">
                <a:solidFill>
                  <a:srgbClr val="FFFFFF"/>
                </a:solidFill>
                <a:latin typeface="Roboto" pitchFamily="34" charset="0"/>
                <a:ea typeface="Roboto" pitchFamily="34" charset="-122"/>
                <a:cs typeface="Roboto" pitchFamily="34" charset="-120"/>
              </a:rPr>
              <a:t>視覺伺服</a:t>
            </a:r>
            <a:endParaRPr lang="en-US" sz="1350" dirty="0"/>
          </a:p>
        </p:txBody>
      </p:sp>
      <p:sp>
        <p:nvSpPr>
          <p:cNvPr id="29" name="Text 13"/>
          <p:cNvSpPr/>
          <p:nvPr/>
        </p:nvSpPr>
        <p:spPr>
          <a:xfrm>
            <a:off x="800100" y="5181600"/>
            <a:ext cx="3124200" cy="571500"/>
          </a:xfrm>
          <a:prstGeom prst="rect">
            <a:avLst/>
          </a:prstGeom>
          <a:noFill/>
          <a:ln/>
        </p:spPr>
        <p:txBody>
          <a:bodyPr wrap="square" lIns="0" tIns="0" rIns="0" bIns="0" rtlCol="0" anchor="t" vert="horz"/>
          <a:lstStyle/>
          <a:p>
            <a:pPr indent="0" marL="0">
              <a:lnSpc>
                <a:spcPts val="1500"/>
              </a:lnSpc>
              <a:buNone/>
            </a:pPr>
            <a:r>
              <a:rPr lang="en-US" sz="1050" dirty="0">
                <a:solidFill>
                  <a:srgbClr val="D1D5DB"/>
                </a:solidFill>
                <a:latin typeface="Roboto" pitchFamily="34" charset="0"/>
                <a:ea typeface="Roboto" pitchFamily="34" charset="-122"/>
                <a:cs typeface="Roboto" pitchFamily="34" charset="-120"/>
              </a:rPr>
              <a:t>整合攝影機與電腦視覺演算法（如 OpenCV），使機器手臂能夠自動識別、定位並追蹤目標物體，實現更智能的抓取與操作任務。</a:t>
            </a:r>
            <a:endParaRPr lang="en-US" sz="1050" dirty="0"/>
          </a:p>
        </p:txBody>
      </p:sp>
      <p:sp>
        <p:nvSpPr>
          <p:cNvPr id="30" name="Text 14"/>
          <p:cNvSpPr/>
          <p:nvPr/>
        </p:nvSpPr>
        <p:spPr>
          <a:xfrm>
            <a:off x="5105400" y="4667250"/>
            <a:ext cx="1234440" cy="266700"/>
          </a:xfrm>
          <a:prstGeom prst="rect">
            <a:avLst/>
          </a:prstGeom>
          <a:noFill/>
          <a:ln/>
        </p:spPr>
        <p:txBody>
          <a:bodyPr wrap="square" lIns="0" tIns="0" rIns="0" bIns="0" rtlCol="0" anchor="t" vert="horz"/>
          <a:lstStyle/>
          <a:p>
            <a:pPr indent="0" marL="0">
              <a:lnSpc>
                <a:spcPts val="2100"/>
              </a:lnSpc>
              <a:buNone/>
            </a:pPr>
            <a:r>
              <a:rPr lang="en-US" sz="1350" b="1" dirty="0">
                <a:solidFill>
                  <a:srgbClr val="FFFFFF"/>
                </a:solidFill>
                <a:latin typeface="Roboto" pitchFamily="34" charset="0"/>
                <a:ea typeface="Roboto" pitchFamily="34" charset="-122"/>
                <a:cs typeface="Roboto" pitchFamily="34" charset="-120"/>
              </a:rPr>
              <a:t>進階夾爪設計</a:t>
            </a:r>
            <a:endParaRPr lang="en-US" sz="1350" dirty="0"/>
          </a:p>
        </p:txBody>
      </p:sp>
      <p:sp>
        <p:nvSpPr>
          <p:cNvPr id="31" name="Text 15"/>
          <p:cNvSpPr/>
          <p:nvPr/>
        </p:nvSpPr>
        <p:spPr>
          <a:xfrm>
            <a:off x="4533900" y="5181600"/>
            <a:ext cx="3124200" cy="571500"/>
          </a:xfrm>
          <a:prstGeom prst="rect">
            <a:avLst/>
          </a:prstGeom>
          <a:noFill/>
          <a:ln/>
        </p:spPr>
        <p:txBody>
          <a:bodyPr wrap="square" lIns="0" tIns="0" rIns="0" bIns="0" rtlCol="0" anchor="t" vert="horz"/>
          <a:lstStyle/>
          <a:p>
            <a:pPr indent="0" marL="0">
              <a:lnSpc>
                <a:spcPts val="1500"/>
              </a:lnSpc>
              <a:buNone/>
            </a:pPr>
            <a:r>
              <a:rPr lang="en-US" sz="1050" dirty="0">
                <a:solidFill>
                  <a:srgbClr val="D1D5DB"/>
                </a:solidFill>
                <a:latin typeface="Roboto" pitchFamily="34" charset="0"/>
                <a:ea typeface="Roboto" pitchFamily="34" charset="-122"/>
                <a:cs typeface="Roboto" pitchFamily="34" charset="-120"/>
              </a:rPr>
              <a:t>設計並開發功能更強大、更靈活的末端夾爪。包括帶有壓力感測器的力控夾爪，實現精細的抓取力控制，或能適應不同形狀物體的自適應夾爪。</a:t>
            </a:r>
            <a:endParaRPr lang="en-US" sz="1050" dirty="0"/>
          </a:p>
        </p:txBody>
      </p:sp>
      <p:sp>
        <p:nvSpPr>
          <p:cNvPr id="32" name="Text 16"/>
          <p:cNvSpPr/>
          <p:nvPr/>
        </p:nvSpPr>
        <p:spPr>
          <a:xfrm>
            <a:off x="8839200" y="4667250"/>
            <a:ext cx="1028700" cy="266700"/>
          </a:xfrm>
          <a:prstGeom prst="rect">
            <a:avLst/>
          </a:prstGeom>
          <a:noFill/>
          <a:ln/>
        </p:spPr>
        <p:txBody>
          <a:bodyPr wrap="square" lIns="0" tIns="0" rIns="0" bIns="0" rtlCol="0" anchor="t" vert="horz"/>
          <a:lstStyle/>
          <a:p>
            <a:pPr indent="0" marL="0">
              <a:lnSpc>
                <a:spcPts val="2100"/>
              </a:lnSpc>
              <a:buNone/>
            </a:pPr>
            <a:r>
              <a:rPr lang="en-US" sz="1350" b="1" dirty="0">
                <a:solidFill>
                  <a:srgbClr val="FFFFFF"/>
                </a:solidFill>
                <a:latin typeface="Roboto" pitchFamily="34" charset="0"/>
                <a:ea typeface="Roboto" pitchFamily="34" charset="-122"/>
                <a:cs typeface="Roboto" pitchFamily="34" charset="-120"/>
              </a:rPr>
              <a:t>動力學控制</a:t>
            </a:r>
            <a:endParaRPr lang="en-US" sz="1350" dirty="0"/>
          </a:p>
        </p:txBody>
      </p:sp>
      <p:sp>
        <p:nvSpPr>
          <p:cNvPr id="33" name="Text 17"/>
          <p:cNvSpPr/>
          <p:nvPr/>
        </p:nvSpPr>
        <p:spPr>
          <a:xfrm>
            <a:off x="8267700" y="5181600"/>
            <a:ext cx="3124200" cy="571500"/>
          </a:xfrm>
          <a:prstGeom prst="rect">
            <a:avLst/>
          </a:prstGeom>
          <a:noFill/>
          <a:ln/>
        </p:spPr>
        <p:txBody>
          <a:bodyPr wrap="square" lIns="0" tIns="0" rIns="0" bIns="0" rtlCol="0" anchor="t" vert="horz"/>
          <a:lstStyle/>
          <a:p>
            <a:pPr indent="0" marL="0">
              <a:lnSpc>
                <a:spcPts val="1500"/>
              </a:lnSpc>
              <a:buNone/>
            </a:pPr>
            <a:r>
              <a:rPr lang="en-US" sz="1050" dirty="0">
                <a:solidFill>
                  <a:srgbClr val="D1D5DB"/>
                </a:solidFill>
                <a:latin typeface="Roboto" pitchFamily="34" charset="0"/>
                <a:ea typeface="Roboto" pitchFamily="34" charset="-122"/>
                <a:cs typeface="Roboto" pitchFamily="34" charset="-120"/>
              </a:rPr>
              <a:t>深入研究機器手臂的動力學模型，並加入力/力矩感測器。實現更複雜的動力學控制策略，例如順應性控制或阻抗控制，增強與環境的安全互動。</a:t>
            </a:r>
            <a:endParaRPr lang="en-US" sz="1050" dirty="0"/>
          </a:p>
        </p:txBody>
      </p:sp>
      <p:sp>
        <p:nvSpPr>
          <p:cNvPr id="34" name="Text 18"/>
          <p:cNvSpPr/>
          <p:nvPr/>
        </p:nvSpPr>
        <p:spPr>
          <a:xfrm>
            <a:off x="11391900" y="6438900"/>
            <a:ext cx="502920" cy="190500"/>
          </a:xfrm>
          <a:prstGeom prst="rect">
            <a:avLst/>
          </a:prstGeom>
          <a:noFill/>
          <a:ln/>
        </p:spPr>
        <p:txBody>
          <a:bodyPr wrap="square" lIns="0" tIns="0" rIns="0" bIns="0" rtlCol="0" anchor="t" vert="horz"/>
          <a:lstStyle/>
          <a:p>
            <a:pPr indent="0" marL="0">
              <a:lnSpc>
                <a:spcPts val="1500"/>
              </a:lnSpc>
              <a:buNone/>
            </a:pPr>
            <a:r>
              <a:rPr lang="en-US" sz="1050" dirty="0">
                <a:solidFill>
                  <a:srgbClr val="6B7280"/>
                </a:solidFill>
                <a:latin typeface="Roboto" pitchFamily="34" charset="0"/>
                <a:ea typeface="Roboto" pitchFamily="34" charset="-122"/>
                <a:cs typeface="Roboto" pitchFamily="34" charset="-120"/>
              </a:rPr>
              <a:t>20 / 20</a:t>
            </a:r>
            <a:endParaRPr lang="en-US" sz="10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2192000" cy="6858000"/>
          </a:xfrm>
          <a:prstGeom prst="rect">
            <a:avLst/>
          </a:prstGeom>
        </p:spPr>
      </p:pic>
      <p:pic>
        <p:nvPicPr>
          <p:cNvPr id="3" name="Image 1" descr="preencoded.png">    </p:cNvPr>
          <p:cNvPicPr>
            <a:picLocks noChangeAspect="1"/>
          </p:cNvPicPr>
          <p:nvPr/>
        </p:nvPicPr>
        <p:blipFill>
          <a:blip r:embed="rId2"/>
          <a:stretch>
            <a:fillRect/>
          </a:stretch>
        </p:blipFill>
        <p:spPr>
          <a:xfrm>
            <a:off x="609600" y="838200"/>
            <a:ext cx="914400" cy="38100"/>
          </a:xfrm>
          <a:prstGeom prst="rect">
            <a:avLst/>
          </a:prstGeom>
        </p:spPr>
      </p:pic>
      <p:pic>
        <p:nvPicPr>
          <p:cNvPr id="4" name="Image 2" descr="preencoded.png">    </p:cNvPr>
          <p:cNvPicPr>
            <a:picLocks noChangeAspect="1"/>
          </p:cNvPicPr>
          <p:nvPr/>
        </p:nvPicPr>
        <p:blipFill>
          <a:blip r:embed="rId3"/>
          <a:stretch>
            <a:fillRect/>
          </a:stretch>
        </p:blipFill>
        <p:spPr>
          <a:xfrm>
            <a:off x="609600" y="1905000"/>
            <a:ext cx="5334000" cy="2095500"/>
          </a:xfrm>
          <a:prstGeom prst="rect">
            <a:avLst/>
          </a:prstGeom>
        </p:spPr>
      </p:pic>
      <p:pic>
        <p:nvPicPr>
          <p:cNvPr id="5" name="Image 3" descr="preencoded.png">    </p:cNvPr>
          <p:cNvPicPr>
            <a:picLocks noChangeAspect="1"/>
          </p:cNvPicPr>
          <p:nvPr/>
        </p:nvPicPr>
        <p:blipFill>
          <a:blip r:embed="rId4"/>
          <a:stretch>
            <a:fillRect/>
          </a:stretch>
        </p:blipFill>
        <p:spPr>
          <a:xfrm>
            <a:off x="838200" y="2133600"/>
            <a:ext cx="571500" cy="571500"/>
          </a:xfrm>
          <a:prstGeom prst="rect">
            <a:avLst/>
          </a:prstGeom>
        </p:spPr>
      </p:pic>
      <p:pic>
        <p:nvPicPr>
          <p:cNvPr id="6" name="Image 4" descr="preencoded.png">    </p:cNvPr>
          <p:cNvPicPr>
            <a:picLocks noChangeAspect="1"/>
          </p:cNvPicPr>
          <p:nvPr/>
        </p:nvPicPr>
        <p:blipFill>
          <a:blip r:embed="rId5"/>
          <a:stretch>
            <a:fillRect/>
          </a:stretch>
        </p:blipFill>
        <p:spPr>
          <a:xfrm>
            <a:off x="995363" y="2266950"/>
            <a:ext cx="257175" cy="304800"/>
          </a:xfrm>
          <a:prstGeom prst="rect">
            <a:avLst/>
          </a:prstGeom>
        </p:spPr>
      </p:pic>
      <p:pic>
        <p:nvPicPr>
          <p:cNvPr id="7" name="Image 5" descr="preencoded.png">    </p:cNvPr>
          <p:cNvPicPr>
            <a:picLocks noChangeAspect="1"/>
          </p:cNvPicPr>
          <p:nvPr/>
        </p:nvPicPr>
        <p:blipFill>
          <a:blip r:embed="rId6"/>
          <a:stretch>
            <a:fillRect/>
          </a:stretch>
        </p:blipFill>
        <p:spPr>
          <a:xfrm>
            <a:off x="990600" y="2895600"/>
            <a:ext cx="152400" cy="152400"/>
          </a:xfrm>
          <a:prstGeom prst="rect">
            <a:avLst/>
          </a:prstGeom>
        </p:spPr>
      </p:pic>
      <p:pic>
        <p:nvPicPr>
          <p:cNvPr id="8" name="Image 6" descr="preencoded.png">    </p:cNvPr>
          <p:cNvPicPr>
            <a:picLocks noChangeAspect="1"/>
          </p:cNvPicPr>
          <p:nvPr/>
        </p:nvPicPr>
        <p:blipFill>
          <a:blip r:embed="rId7"/>
          <a:stretch>
            <a:fillRect/>
          </a:stretch>
        </p:blipFill>
        <p:spPr>
          <a:xfrm>
            <a:off x="990600" y="3238500"/>
            <a:ext cx="152400" cy="152400"/>
          </a:xfrm>
          <a:prstGeom prst="rect">
            <a:avLst/>
          </a:prstGeom>
        </p:spPr>
      </p:pic>
      <p:pic>
        <p:nvPicPr>
          <p:cNvPr id="9" name="Image 7" descr="preencoded.png">    </p:cNvPr>
          <p:cNvPicPr>
            <a:picLocks noChangeAspect="1"/>
          </p:cNvPicPr>
          <p:nvPr/>
        </p:nvPicPr>
        <p:blipFill>
          <a:blip r:embed="rId8"/>
          <a:stretch>
            <a:fillRect/>
          </a:stretch>
        </p:blipFill>
        <p:spPr>
          <a:xfrm>
            <a:off x="990600" y="3581400"/>
            <a:ext cx="152400" cy="152400"/>
          </a:xfrm>
          <a:prstGeom prst="rect">
            <a:avLst/>
          </a:prstGeom>
        </p:spPr>
      </p:pic>
      <p:pic>
        <p:nvPicPr>
          <p:cNvPr id="10" name="Image 8" descr="preencoded.png">    </p:cNvPr>
          <p:cNvPicPr>
            <a:picLocks noChangeAspect="1"/>
          </p:cNvPicPr>
          <p:nvPr/>
        </p:nvPicPr>
        <p:blipFill>
          <a:blip r:embed="rId9"/>
          <a:stretch>
            <a:fillRect/>
          </a:stretch>
        </p:blipFill>
        <p:spPr>
          <a:xfrm>
            <a:off x="6248400" y="1905000"/>
            <a:ext cx="5334000" cy="2095500"/>
          </a:xfrm>
          <a:prstGeom prst="rect">
            <a:avLst/>
          </a:prstGeom>
        </p:spPr>
      </p:pic>
      <p:pic>
        <p:nvPicPr>
          <p:cNvPr id="11" name="Image 9" descr="preencoded.png">    </p:cNvPr>
          <p:cNvPicPr>
            <a:picLocks noChangeAspect="1"/>
          </p:cNvPicPr>
          <p:nvPr/>
        </p:nvPicPr>
        <p:blipFill>
          <a:blip r:embed="rId10"/>
          <a:stretch>
            <a:fillRect/>
          </a:stretch>
        </p:blipFill>
        <p:spPr>
          <a:xfrm>
            <a:off x="6477000" y="2133600"/>
            <a:ext cx="571500" cy="571500"/>
          </a:xfrm>
          <a:prstGeom prst="rect">
            <a:avLst/>
          </a:prstGeom>
        </p:spPr>
      </p:pic>
      <p:pic>
        <p:nvPicPr>
          <p:cNvPr id="12" name="Image 10" descr="preencoded.png">    </p:cNvPr>
          <p:cNvPicPr>
            <a:picLocks noChangeAspect="1"/>
          </p:cNvPicPr>
          <p:nvPr/>
        </p:nvPicPr>
        <p:blipFill>
          <a:blip r:embed="rId11"/>
          <a:stretch>
            <a:fillRect/>
          </a:stretch>
        </p:blipFill>
        <p:spPr>
          <a:xfrm>
            <a:off x="6619875" y="2266950"/>
            <a:ext cx="285750" cy="304800"/>
          </a:xfrm>
          <a:prstGeom prst="rect">
            <a:avLst/>
          </a:prstGeom>
        </p:spPr>
      </p:pic>
      <p:pic>
        <p:nvPicPr>
          <p:cNvPr id="13" name="Image 11" descr="preencoded.png">    </p:cNvPr>
          <p:cNvPicPr>
            <a:picLocks noChangeAspect="1"/>
          </p:cNvPicPr>
          <p:nvPr/>
        </p:nvPicPr>
        <p:blipFill>
          <a:blip r:embed="rId12"/>
          <a:stretch>
            <a:fillRect/>
          </a:stretch>
        </p:blipFill>
        <p:spPr>
          <a:xfrm>
            <a:off x="6629400" y="2895600"/>
            <a:ext cx="152400" cy="152400"/>
          </a:xfrm>
          <a:prstGeom prst="rect">
            <a:avLst/>
          </a:prstGeom>
        </p:spPr>
      </p:pic>
      <p:pic>
        <p:nvPicPr>
          <p:cNvPr id="14" name="Image 12" descr="preencoded.png">    </p:cNvPr>
          <p:cNvPicPr>
            <a:picLocks noChangeAspect="1"/>
          </p:cNvPicPr>
          <p:nvPr/>
        </p:nvPicPr>
        <p:blipFill>
          <a:blip r:embed="rId13"/>
          <a:stretch>
            <a:fillRect/>
          </a:stretch>
        </p:blipFill>
        <p:spPr>
          <a:xfrm>
            <a:off x="6629400" y="3238500"/>
            <a:ext cx="152400" cy="152400"/>
          </a:xfrm>
          <a:prstGeom prst="rect">
            <a:avLst/>
          </a:prstGeom>
        </p:spPr>
      </p:pic>
      <p:pic>
        <p:nvPicPr>
          <p:cNvPr id="15" name="Image 13" descr="preencoded.png">    </p:cNvPr>
          <p:cNvPicPr>
            <a:picLocks noChangeAspect="1"/>
          </p:cNvPicPr>
          <p:nvPr/>
        </p:nvPicPr>
        <p:blipFill>
          <a:blip r:embed="rId14"/>
          <a:stretch>
            <a:fillRect/>
          </a:stretch>
        </p:blipFill>
        <p:spPr>
          <a:xfrm>
            <a:off x="6629400" y="3581400"/>
            <a:ext cx="152400" cy="152400"/>
          </a:xfrm>
          <a:prstGeom prst="rect">
            <a:avLst/>
          </a:prstGeom>
        </p:spPr>
      </p:pic>
      <p:pic>
        <p:nvPicPr>
          <p:cNvPr id="16" name="Image 14" descr="preencoded.png">    </p:cNvPr>
          <p:cNvPicPr>
            <a:picLocks noChangeAspect="1"/>
          </p:cNvPicPr>
          <p:nvPr/>
        </p:nvPicPr>
        <p:blipFill>
          <a:blip r:embed="rId15"/>
          <a:stretch>
            <a:fillRect/>
          </a:stretch>
        </p:blipFill>
        <p:spPr>
          <a:xfrm>
            <a:off x="609600" y="4381500"/>
            <a:ext cx="10972800" cy="762000"/>
          </a:xfrm>
          <a:prstGeom prst="rect">
            <a:avLst/>
          </a:prstGeom>
        </p:spPr>
      </p:pic>
      <p:pic>
        <p:nvPicPr>
          <p:cNvPr id="17" name="Image 15" descr="preencoded.png">    </p:cNvPr>
          <p:cNvPicPr>
            <a:picLocks noChangeAspect="1"/>
          </p:cNvPicPr>
          <p:nvPr/>
        </p:nvPicPr>
        <p:blipFill>
          <a:blip r:embed="rId16"/>
          <a:stretch>
            <a:fillRect/>
          </a:stretch>
        </p:blipFill>
        <p:spPr>
          <a:xfrm>
            <a:off x="762000" y="4562475"/>
            <a:ext cx="142875" cy="152400"/>
          </a:xfrm>
          <a:prstGeom prst="rect">
            <a:avLst/>
          </a:prstGeom>
        </p:spPr>
      </p:pic>
      <p:sp>
        <p:nvSpPr>
          <p:cNvPr id="18" name="Text 0"/>
          <p:cNvSpPr/>
          <p:nvPr/>
        </p:nvSpPr>
        <p:spPr>
          <a:xfrm>
            <a:off x="609600" y="381000"/>
            <a:ext cx="10972800" cy="381000"/>
          </a:xfrm>
          <a:prstGeom prst="rect">
            <a:avLst/>
          </a:prstGeom>
          <a:noFill/>
          <a:ln/>
        </p:spPr>
        <p:txBody>
          <a:bodyPr wrap="square" lIns="0" tIns="0" rIns="0" bIns="0" rtlCol="0" anchor="t" vert="horz"/>
          <a:lstStyle/>
          <a:p>
            <a:pPr indent="0" marL="0">
              <a:lnSpc>
                <a:spcPts val="3000"/>
              </a:lnSpc>
              <a:buNone/>
            </a:pPr>
            <a:r>
              <a:rPr lang="en-US" sz="2700" b="1" dirty="0">
                <a:solidFill>
                  <a:srgbClr val="FFFFFF"/>
                </a:solidFill>
                <a:latin typeface="Roboto" pitchFamily="34" charset="0"/>
                <a:ea typeface="Roboto" pitchFamily="34" charset="-122"/>
                <a:cs typeface="Roboto" pitchFamily="34" charset="-120"/>
              </a:rPr>
              <a:t>研究動機</a:t>
            </a:r>
            <a:endParaRPr lang="en-US" sz="2700" dirty="0"/>
          </a:p>
        </p:txBody>
      </p:sp>
      <p:sp>
        <p:nvSpPr>
          <p:cNvPr id="19" name="Text 1"/>
          <p:cNvSpPr/>
          <p:nvPr/>
        </p:nvSpPr>
        <p:spPr>
          <a:xfrm>
            <a:off x="609600" y="1333500"/>
            <a:ext cx="10972800" cy="266700"/>
          </a:xfrm>
          <a:prstGeom prst="rect">
            <a:avLst/>
          </a:prstGeom>
          <a:noFill/>
          <a:ln/>
        </p:spPr>
        <p:txBody>
          <a:bodyPr wrap="square" lIns="0" tIns="0" rIns="0" bIns="0" rtlCol="0" anchor="t" vert="horz"/>
          <a:lstStyle/>
          <a:p>
            <a:pPr indent="0" marL="0">
              <a:lnSpc>
                <a:spcPts val="2100"/>
              </a:lnSpc>
              <a:buNone/>
            </a:pPr>
            <a:r>
              <a:rPr lang="en-US" sz="1500" dirty="0">
                <a:solidFill>
                  <a:srgbClr val="D1D5DB"/>
                </a:solidFill>
                <a:latin typeface="Roboto" pitchFamily="34" charset="0"/>
                <a:ea typeface="Roboto" pitchFamily="34" charset="-122"/>
                <a:cs typeface="Roboto" pitchFamily="34" charset="-120"/>
              </a:rPr>
              <a:t>說明選擇LEGO平台進行快速原型開發與五軸設計的學術價值</a:t>
            </a:r>
            <a:endParaRPr lang="en-US" sz="1500" dirty="0"/>
          </a:p>
        </p:txBody>
      </p:sp>
      <p:sp>
        <p:nvSpPr>
          <p:cNvPr id="20" name="Text 2"/>
          <p:cNvSpPr/>
          <p:nvPr/>
        </p:nvSpPr>
        <p:spPr>
          <a:xfrm>
            <a:off x="1562100" y="2133600"/>
            <a:ext cx="1988820" cy="304800"/>
          </a:xfrm>
          <a:prstGeom prst="rect">
            <a:avLst/>
          </a:prstGeom>
          <a:noFill/>
          <a:ln/>
        </p:spPr>
        <p:txBody>
          <a:bodyPr wrap="square" lIns="0" tIns="0" rIns="0" bIns="0" rtlCol="0" anchor="t" vert="horz"/>
          <a:lstStyle/>
          <a:p>
            <a:pPr indent="0" marL="0">
              <a:lnSpc>
                <a:spcPts val="2400"/>
              </a:lnSpc>
              <a:buNone/>
            </a:pPr>
            <a:r>
              <a:rPr lang="en-US" sz="1800" b="1" dirty="0">
                <a:solidFill>
                  <a:srgbClr val="FFFFFF"/>
                </a:solidFill>
                <a:latin typeface="Roboto" pitchFamily="34" charset="0"/>
                <a:ea typeface="Roboto" pitchFamily="34" charset="-122"/>
                <a:cs typeface="Roboto" pitchFamily="34" charset="-120"/>
              </a:rPr>
              <a:t>Why LEGO EV3?</a:t>
            </a:r>
            <a:endParaRPr lang="en-US" sz="1800" dirty="0"/>
          </a:p>
        </p:txBody>
      </p:sp>
      <p:sp>
        <p:nvSpPr>
          <p:cNvPr id="21" name="Text 3"/>
          <p:cNvSpPr/>
          <p:nvPr/>
        </p:nvSpPr>
        <p:spPr>
          <a:xfrm>
            <a:off x="1219200" y="2857500"/>
            <a:ext cx="5120640" cy="228600"/>
          </a:xfrm>
          <a:prstGeom prst="rect">
            <a:avLst/>
          </a:prstGeom>
          <a:noFill/>
          <a:ln/>
        </p:spPr>
        <p:txBody>
          <a:bodyPr wrap="square" lIns="0" tIns="0" rIns="0" bIns="0" rtlCol="0" anchor="t" vert="horz"/>
          <a:lstStyle/>
          <a:p>
            <a:pPr algn="l" indent="0" marL="0">
              <a:lnSpc>
                <a:spcPts val="1800"/>
              </a:lnSpc>
              <a:buNone/>
            </a:pPr>
            <a:r>
              <a:rPr lang="en-US" sz="1200" b="1" dirty="0">
                <a:solidFill>
                  <a:srgbClr val="FFFFFF"/>
                </a:solidFill>
                <a:latin typeface="Roboto" pitchFamily="34" charset="0"/>
                <a:ea typeface="Roboto" pitchFamily="34" charset="-122"/>
                <a:cs typeface="Roboto" pitchFamily="34" charset="-120"/>
              </a:rPr>
              <a:t>快速原型開發：</a:t>
            </a:r>
            <a:pPr algn="l" indent="0" marL="0">
              <a:lnSpc>
                <a:spcPts val="1800"/>
              </a:lnSpc>
              <a:buNone/>
            </a:pPr>
            <a:r>
              <a:rPr lang="en-US" sz="1200" dirty="0">
                <a:solidFill>
                  <a:srgbClr val="D1D5DB"/>
                </a:solidFill>
                <a:latin typeface="Roboto" pitchFamily="34" charset="0"/>
                <a:ea typeface="Roboto" pitchFamily="34" charset="-122"/>
                <a:cs typeface="Roboto" pitchFamily="34" charset="-120"/>
              </a:rPr>
              <a:t>模組化設計允許快速建構與迭代，縮短開發週期</a:t>
            </a:r>
            <a:endParaRPr lang="en-US" sz="1200" dirty="0"/>
          </a:p>
        </p:txBody>
      </p:sp>
      <p:sp>
        <p:nvSpPr>
          <p:cNvPr id="22" name="Text 4"/>
          <p:cNvSpPr/>
          <p:nvPr/>
        </p:nvSpPr>
        <p:spPr>
          <a:xfrm>
            <a:off x="1219200" y="3200400"/>
            <a:ext cx="4754880" cy="228600"/>
          </a:xfrm>
          <a:prstGeom prst="rect">
            <a:avLst/>
          </a:prstGeom>
          <a:noFill/>
          <a:ln/>
        </p:spPr>
        <p:txBody>
          <a:bodyPr wrap="square" lIns="0" tIns="0" rIns="0" bIns="0" rtlCol="0" anchor="t" vert="horz"/>
          <a:lstStyle/>
          <a:p>
            <a:pPr algn="l" indent="0" marL="0">
              <a:lnSpc>
                <a:spcPts val="1800"/>
              </a:lnSpc>
              <a:buNone/>
            </a:pPr>
            <a:r>
              <a:rPr lang="en-US" sz="1200" b="1" dirty="0">
                <a:solidFill>
                  <a:srgbClr val="FFFFFF"/>
                </a:solidFill>
                <a:latin typeface="Roboto" pitchFamily="34" charset="0"/>
                <a:ea typeface="Roboto" pitchFamily="34" charset="-122"/>
                <a:cs typeface="Roboto" pitchFamily="34" charset="-120"/>
              </a:rPr>
              <a:t>成本效益：</a:t>
            </a:r>
            <a:pPr algn="l" indent="0" marL="0">
              <a:lnSpc>
                <a:spcPts val="1800"/>
              </a:lnSpc>
              <a:buNone/>
            </a:pPr>
            <a:r>
              <a:rPr lang="en-US" sz="1200" dirty="0">
                <a:solidFill>
                  <a:srgbClr val="D1D5DB"/>
                </a:solidFill>
                <a:latin typeface="Roboto" pitchFamily="34" charset="0"/>
                <a:ea typeface="Roboto" pitchFamily="34" charset="-122"/>
                <a:cs typeface="Roboto" pitchFamily="34" charset="-120"/>
              </a:rPr>
              <a:t>相較於商用機器手臂，降低研究成本與資源需求</a:t>
            </a:r>
            <a:endParaRPr lang="en-US" sz="1200" dirty="0"/>
          </a:p>
        </p:txBody>
      </p:sp>
      <p:sp>
        <p:nvSpPr>
          <p:cNvPr id="23" name="Text 5"/>
          <p:cNvSpPr/>
          <p:nvPr/>
        </p:nvSpPr>
        <p:spPr>
          <a:xfrm>
            <a:off x="1219200" y="3543300"/>
            <a:ext cx="4389120" cy="228600"/>
          </a:xfrm>
          <a:prstGeom prst="rect">
            <a:avLst/>
          </a:prstGeom>
          <a:noFill/>
          <a:ln/>
        </p:spPr>
        <p:txBody>
          <a:bodyPr wrap="square" lIns="0" tIns="0" rIns="0" bIns="0" rtlCol="0" anchor="t" vert="horz"/>
          <a:lstStyle/>
          <a:p>
            <a:pPr algn="l" indent="0" marL="0">
              <a:lnSpc>
                <a:spcPts val="1800"/>
              </a:lnSpc>
              <a:buNone/>
            </a:pPr>
            <a:r>
              <a:rPr lang="en-US" sz="1200" b="1" dirty="0">
                <a:solidFill>
                  <a:srgbClr val="FFFFFF"/>
                </a:solidFill>
                <a:latin typeface="Roboto" pitchFamily="34" charset="0"/>
                <a:ea typeface="Roboto" pitchFamily="34" charset="-122"/>
                <a:cs typeface="Roboto" pitchFamily="34" charset="-120"/>
              </a:rPr>
              <a:t>教育價值：</a:t>
            </a:r>
            <a:pPr algn="l" indent="0" marL="0">
              <a:lnSpc>
                <a:spcPts val="1800"/>
              </a:lnSpc>
              <a:buNone/>
            </a:pPr>
            <a:r>
              <a:rPr lang="en-US" sz="1200" dirty="0">
                <a:solidFill>
                  <a:srgbClr val="D1D5DB"/>
                </a:solidFill>
                <a:latin typeface="Roboto" pitchFamily="34" charset="0"/>
                <a:ea typeface="Roboto" pitchFamily="34" charset="-122"/>
                <a:cs typeface="Roboto" pitchFamily="34" charset="-120"/>
              </a:rPr>
              <a:t>提供理論與實作之間的橋樑，增強學習效果</a:t>
            </a:r>
            <a:endParaRPr lang="en-US" sz="1200" dirty="0"/>
          </a:p>
        </p:txBody>
      </p:sp>
      <p:sp>
        <p:nvSpPr>
          <p:cNvPr id="24" name="Text 6"/>
          <p:cNvSpPr/>
          <p:nvPr/>
        </p:nvSpPr>
        <p:spPr>
          <a:xfrm>
            <a:off x="7200900" y="2133600"/>
            <a:ext cx="3268980" cy="304800"/>
          </a:xfrm>
          <a:prstGeom prst="rect">
            <a:avLst/>
          </a:prstGeom>
          <a:noFill/>
          <a:ln/>
        </p:spPr>
        <p:txBody>
          <a:bodyPr wrap="square" lIns="0" tIns="0" rIns="0" bIns="0" rtlCol="0" anchor="t" vert="horz"/>
          <a:lstStyle/>
          <a:p>
            <a:pPr indent="0" marL="0">
              <a:lnSpc>
                <a:spcPts val="2400"/>
              </a:lnSpc>
              <a:buNone/>
            </a:pPr>
            <a:r>
              <a:rPr lang="en-US" sz="1800" b="1" dirty="0">
                <a:solidFill>
                  <a:srgbClr val="FFFFFF"/>
                </a:solidFill>
                <a:latin typeface="Roboto" pitchFamily="34" charset="0"/>
                <a:ea typeface="Roboto" pitchFamily="34" charset="-122"/>
                <a:cs typeface="Roboto" pitchFamily="34" charset="-120"/>
              </a:rPr>
              <a:t>5-axis Design Significance</a:t>
            </a:r>
            <a:endParaRPr lang="en-US" sz="1800" dirty="0"/>
          </a:p>
        </p:txBody>
      </p:sp>
      <p:sp>
        <p:nvSpPr>
          <p:cNvPr id="25" name="Text 7"/>
          <p:cNvSpPr/>
          <p:nvPr/>
        </p:nvSpPr>
        <p:spPr>
          <a:xfrm>
            <a:off x="6858000" y="2857500"/>
            <a:ext cx="5120640" cy="228600"/>
          </a:xfrm>
          <a:prstGeom prst="rect">
            <a:avLst/>
          </a:prstGeom>
          <a:noFill/>
          <a:ln/>
        </p:spPr>
        <p:txBody>
          <a:bodyPr wrap="square" lIns="0" tIns="0" rIns="0" bIns="0" rtlCol="0" anchor="t" vert="horz"/>
          <a:lstStyle/>
          <a:p>
            <a:pPr algn="l" indent="0" marL="0">
              <a:lnSpc>
                <a:spcPts val="1800"/>
              </a:lnSpc>
              <a:buNone/>
            </a:pPr>
            <a:r>
              <a:rPr lang="en-US" sz="1200" b="1" dirty="0">
                <a:solidFill>
                  <a:srgbClr val="FFFFFF"/>
                </a:solidFill>
                <a:latin typeface="Roboto" pitchFamily="34" charset="0"/>
                <a:ea typeface="Roboto" pitchFamily="34" charset="-122"/>
                <a:cs typeface="Roboto" pitchFamily="34" charset="-120"/>
              </a:rPr>
              <a:t>模擬工業手臂：</a:t>
            </a:r>
            <a:pPr algn="l" indent="0" marL="0">
              <a:lnSpc>
                <a:spcPts val="1800"/>
              </a:lnSpc>
              <a:buNone/>
            </a:pPr>
            <a:r>
              <a:rPr lang="en-US" sz="1200" dirty="0">
                <a:solidFill>
                  <a:srgbClr val="D1D5DB"/>
                </a:solidFill>
                <a:latin typeface="Roboto" pitchFamily="34" charset="0"/>
                <a:ea typeface="Roboto" pitchFamily="34" charset="-122"/>
                <a:cs typeface="Roboto" pitchFamily="34" charset="-120"/>
              </a:rPr>
              <a:t>提供與工業機器手臂相似的運動能力與操作範圍</a:t>
            </a:r>
            <a:endParaRPr lang="en-US" sz="1200" dirty="0"/>
          </a:p>
        </p:txBody>
      </p:sp>
      <p:sp>
        <p:nvSpPr>
          <p:cNvPr id="26" name="Text 8"/>
          <p:cNvSpPr/>
          <p:nvPr/>
        </p:nvSpPr>
        <p:spPr>
          <a:xfrm>
            <a:off x="6858000" y="3200400"/>
            <a:ext cx="5120640" cy="228600"/>
          </a:xfrm>
          <a:prstGeom prst="rect">
            <a:avLst/>
          </a:prstGeom>
          <a:noFill/>
          <a:ln/>
        </p:spPr>
        <p:txBody>
          <a:bodyPr wrap="square" lIns="0" tIns="0" rIns="0" bIns="0" rtlCol="0" anchor="t" vert="horz"/>
          <a:lstStyle/>
          <a:p>
            <a:pPr algn="l" indent="0" marL="0">
              <a:lnSpc>
                <a:spcPts val="1800"/>
              </a:lnSpc>
              <a:buNone/>
            </a:pPr>
            <a:r>
              <a:rPr lang="en-US" sz="1200" b="1" dirty="0">
                <a:solidFill>
                  <a:srgbClr val="FFFFFF"/>
                </a:solidFill>
                <a:latin typeface="Roboto" pitchFamily="34" charset="0"/>
                <a:ea typeface="Roboto" pitchFamily="34" charset="-122"/>
                <a:cs typeface="Roboto" pitchFamily="34" charset="-120"/>
              </a:rPr>
              <a:t>多樣化操作：</a:t>
            </a:r>
            <a:pPr algn="l" indent="0" marL="0">
              <a:lnSpc>
                <a:spcPts val="1800"/>
              </a:lnSpc>
              <a:buNone/>
            </a:pPr>
            <a:r>
              <a:rPr lang="en-US" sz="1200" dirty="0">
                <a:solidFill>
                  <a:srgbClr val="D1D5DB"/>
                </a:solidFill>
                <a:latin typeface="Roboto" pitchFamily="34" charset="0"/>
                <a:ea typeface="Roboto" pitchFamily="34" charset="-122"/>
                <a:cs typeface="Roboto" pitchFamily="34" charset="-120"/>
              </a:rPr>
              <a:t>五軸設計實現更靈活的軌跡規劃與精確的位置控制</a:t>
            </a:r>
            <a:endParaRPr lang="en-US" sz="1200" dirty="0"/>
          </a:p>
        </p:txBody>
      </p:sp>
      <p:sp>
        <p:nvSpPr>
          <p:cNvPr id="27" name="Text 9"/>
          <p:cNvSpPr/>
          <p:nvPr/>
        </p:nvSpPr>
        <p:spPr>
          <a:xfrm>
            <a:off x="6858000" y="3543300"/>
            <a:ext cx="4754880" cy="228600"/>
          </a:xfrm>
          <a:prstGeom prst="rect">
            <a:avLst/>
          </a:prstGeom>
          <a:noFill/>
          <a:ln/>
        </p:spPr>
        <p:txBody>
          <a:bodyPr wrap="square" lIns="0" tIns="0" rIns="0" bIns="0" rtlCol="0" anchor="t" vert="horz"/>
          <a:lstStyle/>
          <a:p>
            <a:pPr algn="l" indent="0" marL="0">
              <a:lnSpc>
                <a:spcPts val="1800"/>
              </a:lnSpc>
              <a:buNone/>
            </a:pPr>
            <a:r>
              <a:rPr lang="en-US" sz="1200" b="1" dirty="0">
                <a:solidFill>
                  <a:srgbClr val="FFFFFF"/>
                </a:solidFill>
                <a:latin typeface="Roboto" pitchFamily="34" charset="0"/>
                <a:ea typeface="Roboto" pitchFamily="34" charset="-122"/>
                <a:cs typeface="Roboto" pitchFamily="34" charset="-120"/>
              </a:rPr>
              <a:t>理論驗證：</a:t>
            </a:r>
            <a:pPr algn="l" indent="0" marL="0">
              <a:lnSpc>
                <a:spcPts val="1800"/>
              </a:lnSpc>
              <a:buNone/>
            </a:pPr>
            <a:r>
              <a:rPr lang="en-US" sz="1200" dirty="0">
                <a:solidFill>
                  <a:srgbClr val="D1D5DB"/>
                </a:solidFill>
                <a:latin typeface="Roboto" pitchFamily="34" charset="0"/>
                <a:ea typeface="Roboto" pitchFamily="34" charset="-122"/>
                <a:cs typeface="Roboto" pitchFamily="34" charset="-120"/>
              </a:rPr>
              <a:t>提供實體平台驗證運動學與控制演算法的正確性</a:t>
            </a:r>
            <a:endParaRPr lang="en-US" sz="1200" dirty="0"/>
          </a:p>
        </p:txBody>
      </p:sp>
      <p:sp>
        <p:nvSpPr>
          <p:cNvPr id="28" name="Text 10"/>
          <p:cNvSpPr/>
          <p:nvPr/>
        </p:nvSpPr>
        <p:spPr>
          <a:xfrm>
            <a:off x="981075" y="4533900"/>
            <a:ext cx="10668000" cy="457200"/>
          </a:xfrm>
          <a:prstGeom prst="rect">
            <a:avLst/>
          </a:prstGeom>
          <a:noFill/>
          <a:ln/>
        </p:spPr>
        <p:txBody>
          <a:bodyPr wrap="square" lIns="0" tIns="0" rIns="0" bIns="0" rtlCol="0" anchor="t" vert="horz"/>
          <a:lstStyle/>
          <a:p>
            <a:pPr indent="0" marL="0">
              <a:lnSpc>
                <a:spcPts val="1800"/>
              </a:lnSpc>
              <a:buNone/>
            </a:pPr>
            <a:r>
              <a:rPr lang="en-US" sz="1200" i="1" dirty="0">
                <a:solidFill>
                  <a:srgbClr val="FFFFFF"/>
                </a:solidFill>
                <a:latin typeface="Roboto" pitchFamily="34" charset="0"/>
                <a:ea typeface="Roboto" pitchFamily="34" charset="-122"/>
                <a:cs typeface="Roboto" pitchFamily="34" charset="-120"/>
              </a:rPr>
              <a:t> This project aims to bridge the gap between theoretical robotics concepts and practical implementation through the LEGO EV3 platform, providing a rapid prototyping approach for academic engineering education.</a:t>
            </a:r>
            <a:endParaRPr lang="en-US" sz="1200" dirty="0"/>
          </a:p>
        </p:txBody>
      </p:sp>
      <p:sp>
        <p:nvSpPr>
          <p:cNvPr id="29" name="Text 11"/>
          <p:cNvSpPr/>
          <p:nvPr/>
        </p:nvSpPr>
        <p:spPr>
          <a:xfrm>
            <a:off x="11468100" y="6438900"/>
            <a:ext cx="411480" cy="190500"/>
          </a:xfrm>
          <a:prstGeom prst="rect">
            <a:avLst/>
          </a:prstGeom>
          <a:noFill/>
          <a:ln/>
        </p:spPr>
        <p:txBody>
          <a:bodyPr wrap="square" lIns="0" tIns="0" rIns="0" bIns="0" rtlCol="0" anchor="t" vert="horz"/>
          <a:lstStyle/>
          <a:p>
            <a:pPr indent="0" marL="0">
              <a:lnSpc>
                <a:spcPts val="1500"/>
              </a:lnSpc>
              <a:buNone/>
            </a:pPr>
            <a:r>
              <a:rPr lang="en-US" sz="1050" dirty="0">
                <a:solidFill>
                  <a:srgbClr val="6B7280"/>
                </a:solidFill>
                <a:latin typeface="Roboto" pitchFamily="34" charset="0"/>
                <a:ea typeface="Roboto" pitchFamily="34" charset="-122"/>
                <a:cs typeface="Roboto" pitchFamily="34" charset="-120"/>
              </a:rPr>
              <a:t>3 / 20</a:t>
            </a:r>
            <a:endParaRPr lang="en-US" sz="10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2192000" cy="6858000"/>
          </a:xfrm>
          <a:prstGeom prst="rect">
            <a:avLst/>
          </a:prstGeom>
        </p:spPr>
      </p:pic>
      <p:pic>
        <p:nvPicPr>
          <p:cNvPr id="3" name="Image 1" descr="preencoded.png">    </p:cNvPr>
          <p:cNvPicPr>
            <a:picLocks noChangeAspect="1"/>
          </p:cNvPicPr>
          <p:nvPr/>
        </p:nvPicPr>
        <p:blipFill>
          <a:blip r:embed="rId2"/>
          <a:stretch>
            <a:fillRect/>
          </a:stretch>
        </p:blipFill>
        <p:spPr>
          <a:xfrm>
            <a:off x="609600" y="838200"/>
            <a:ext cx="914400" cy="38100"/>
          </a:xfrm>
          <a:prstGeom prst="rect">
            <a:avLst/>
          </a:prstGeom>
        </p:spPr>
      </p:pic>
      <p:pic>
        <p:nvPicPr>
          <p:cNvPr id="4" name="Image 2" descr="preencoded.png">    </p:cNvPr>
          <p:cNvPicPr>
            <a:picLocks noChangeAspect="1"/>
          </p:cNvPicPr>
          <p:nvPr/>
        </p:nvPicPr>
        <p:blipFill>
          <a:blip r:embed="rId3"/>
          <a:stretch>
            <a:fillRect/>
          </a:stretch>
        </p:blipFill>
        <p:spPr>
          <a:xfrm>
            <a:off x="609600" y="1905000"/>
            <a:ext cx="10972800" cy="1066800"/>
          </a:xfrm>
          <a:prstGeom prst="rect">
            <a:avLst/>
          </a:prstGeom>
        </p:spPr>
      </p:pic>
      <p:pic>
        <p:nvPicPr>
          <p:cNvPr id="5" name="Image 3" descr="preencoded.png">    </p:cNvPr>
          <p:cNvPicPr>
            <a:picLocks noChangeAspect="1"/>
          </p:cNvPicPr>
          <p:nvPr/>
        </p:nvPicPr>
        <p:blipFill>
          <a:blip r:embed="rId4"/>
          <a:stretch>
            <a:fillRect/>
          </a:stretch>
        </p:blipFill>
        <p:spPr>
          <a:xfrm>
            <a:off x="838200" y="2133600"/>
            <a:ext cx="609600" cy="609600"/>
          </a:xfrm>
          <a:prstGeom prst="rect">
            <a:avLst/>
          </a:prstGeom>
        </p:spPr>
      </p:pic>
      <p:pic>
        <p:nvPicPr>
          <p:cNvPr id="6" name="Image 4" descr="preencoded.png">    </p:cNvPr>
          <p:cNvPicPr>
            <a:picLocks noChangeAspect="1"/>
          </p:cNvPicPr>
          <p:nvPr/>
        </p:nvPicPr>
        <p:blipFill>
          <a:blip r:embed="rId5"/>
          <a:stretch>
            <a:fillRect/>
          </a:stretch>
        </p:blipFill>
        <p:spPr>
          <a:xfrm>
            <a:off x="1028700" y="2286000"/>
            <a:ext cx="228600" cy="304800"/>
          </a:xfrm>
          <a:prstGeom prst="rect">
            <a:avLst/>
          </a:prstGeom>
        </p:spPr>
      </p:pic>
      <p:pic>
        <p:nvPicPr>
          <p:cNvPr id="7" name="Image 5" descr="preencoded.png">    </p:cNvPr>
          <p:cNvPicPr>
            <a:picLocks noChangeAspect="1"/>
          </p:cNvPicPr>
          <p:nvPr/>
        </p:nvPicPr>
        <p:blipFill>
          <a:blip r:embed="rId6"/>
          <a:stretch>
            <a:fillRect/>
          </a:stretch>
        </p:blipFill>
        <p:spPr>
          <a:xfrm>
            <a:off x="609600" y="3200400"/>
            <a:ext cx="10972800" cy="1295400"/>
          </a:xfrm>
          <a:prstGeom prst="rect">
            <a:avLst/>
          </a:prstGeom>
        </p:spPr>
      </p:pic>
      <p:pic>
        <p:nvPicPr>
          <p:cNvPr id="8" name="Image 6" descr="preencoded.png">    </p:cNvPr>
          <p:cNvPicPr>
            <a:picLocks noChangeAspect="1"/>
          </p:cNvPicPr>
          <p:nvPr/>
        </p:nvPicPr>
        <p:blipFill>
          <a:blip r:embed="rId7"/>
          <a:stretch>
            <a:fillRect/>
          </a:stretch>
        </p:blipFill>
        <p:spPr>
          <a:xfrm>
            <a:off x="838200" y="3543300"/>
            <a:ext cx="609600" cy="609600"/>
          </a:xfrm>
          <a:prstGeom prst="rect">
            <a:avLst/>
          </a:prstGeom>
        </p:spPr>
      </p:pic>
      <p:pic>
        <p:nvPicPr>
          <p:cNvPr id="9" name="Image 7" descr="preencoded.png">    </p:cNvPr>
          <p:cNvPicPr>
            <a:picLocks noChangeAspect="1"/>
          </p:cNvPicPr>
          <p:nvPr/>
        </p:nvPicPr>
        <p:blipFill>
          <a:blip r:embed="rId8"/>
          <a:stretch>
            <a:fillRect/>
          </a:stretch>
        </p:blipFill>
        <p:spPr>
          <a:xfrm>
            <a:off x="1042988" y="3695700"/>
            <a:ext cx="200025" cy="304800"/>
          </a:xfrm>
          <a:prstGeom prst="rect">
            <a:avLst/>
          </a:prstGeom>
        </p:spPr>
      </p:pic>
      <p:pic>
        <p:nvPicPr>
          <p:cNvPr id="10" name="Image 8" descr="preencoded.png">    </p:cNvPr>
          <p:cNvPicPr>
            <a:picLocks noChangeAspect="1"/>
          </p:cNvPicPr>
          <p:nvPr/>
        </p:nvPicPr>
        <p:blipFill>
          <a:blip r:embed="rId9"/>
          <a:stretch>
            <a:fillRect/>
          </a:stretch>
        </p:blipFill>
        <p:spPr>
          <a:xfrm>
            <a:off x="609600" y="4724400"/>
            <a:ext cx="10972800" cy="1295400"/>
          </a:xfrm>
          <a:prstGeom prst="rect">
            <a:avLst/>
          </a:prstGeom>
        </p:spPr>
      </p:pic>
      <p:pic>
        <p:nvPicPr>
          <p:cNvPr id="11" name="Image 9" descr="preencoded.png">    </p:cNvPr>
          <p:cNvPicPr>
            <a:picLocks noChangeAspect="1"/>
          </p:cNvPicPr>
          <p:nvPr/>
        </p:nvPicPr>
        <p:blipFill>
          <a:blip r:embed="rId10"/>
          <a:stretch>
            <a:fillRect/>
          </a:stretch>
        </p:blipFill>
        <p:spPr>
          <a:xfrm>
            <a:off x="838200" y="5067300"/>
            <a:ext cx="609600" cy="609600"/>
          </a:xfrm>
          <a:prstGeom prst="rect">
            <a:avLst/>
          </a:prstGeom>
        </p:spPr>
      </p:pic>
      <p:pic>
        <p:nvPicPr>
          <p:cNvPr id="12" name="Image 10" descr="preencoded.png">    </p:cNvPr>
          <p:cNvPicPr>
            <a:picLocks noChangeAspect="1"/>
          </p:cNvPicPr>
          <p:nvPr/>
        </p:nvPicPr>
        <p:blipFill>
          <a:blip r:embed="rId11"/>
          <a:stretch>
            <a:fillRect/>
          </a:stretch>
        </p:blipFill>
        <p:spPr>
          <a:xfrm>
            <a:off x="1028700" y="5219700"/>
            <a:ext cx="228600" cy="304800"/>
          </a:xfrm>
          <a:prstGeom prst="rect">
            <a:avLst/>
          </a:prstGeom>
        </p:spPr>
      </p:pic>
      <p:sp>
        <p:nvSpPr>
          <p:cNvPr id="13" name="Text 0"/>
          <p:cNvSpPr/>
          <p:nvPr/>
        </p:nvSpPr>
        <p:spPr>
          <a:xfrm>
            <a:off x="609600" y="381000"/>
            <a:ext cx="10972800" cy="381000"/>
          </a:xfrm>
          <a:prstGeom prst="rect">
            <a:avLst/>
          </a:prstGeom>
          <a:noFill/>
          <a:ln/>
        </p:spPr>
        <p:txBody>
          <a:bodyPr wrap="square" lIns="0" tIns="0" rIns="0" bIns="0" rtlCol="0" anchor="t" vert="horz"/>
          <a:lstStyle/>
          <a:p>
            <a:pPr indent="0" marL="0">
              <a:lnSpc>
                <a:spcPts val="3000"/>
              </a:lnSpc>
              <a:buNone/>
            </a:pPr>
            <a:r>
              <a:rPr lang="en-US" sz="2700" b="1" dirty="0">
                <a:solidFill>
                  <a:srgbClr val="FFFFFF"/>
                </a:solidFill>
                <a:latin typeface="Roboto" pitchFamily="34" charset="0"/>
                <a:ea typeface="Roboto" pitchFamily="34" charset="-122"/>
                <a:cs typeface="Roboto" pitchFamily="34" charset="-120"/>
              </a:rPr>
              <a:t>專案目標</a:t>
            </a:r>
            <a:endParaRPr lang="en-US" sz="2700" dirty="0"/>
          </a:p>
        </p:txBody>
      </p:sp>
      <p:sp>
        <p:nvSpPr>
          <p:cNvPr id="14" name="Text 1"/>
          <p:cNvSpPr/>
          <p:nvPr/>
        </p:nvSpPr>
        <p:spPr>
          <a:xfrm>
            <a:off x="609600" y="1333500"/>
            <a:ext cx="10972800" cy="266700"/>
          </a:xfrm>
          <a:prstGeom prst="rect">
            <a:avLst/>
          </a:prstGeom>
          <a:noFill/>
          <a:ln/>
        </p:spPr>
        <p:txBody>
          <a:bodyPr wrap="square" lIns="0" tIns="0" rIns="0" bIns="0" rtlCol="0" anchor="t" vert="horz"/>
          <a:lstStyle/>
          <a:p>
            <a:pPr indent="0" marL="0">
              <a:lnSpc>
                <a:spcPts val="2100"/>
              </a:lnSpc>
              <a:buNone/>
            </a:pPr>
            <a:r>
              <a:rPr lang="en-US" sz="1500" dirty="0">
                <a:solidFill>
                  <a:srgbClr val="D1D5DB"/>
                </a:solidFill>
                <a:latin typeface="Roboto" pitchFamily="34" charset="0"/>
                <a:ea typeface="Roboto" pitchFamily="34" charset="-122"/>
                <a:cs typeface="Roboto" pitchFamily="34" charset="-120"/>
              </a:rPr>
              <a:t>實現高精度位置控制、ROS 2整合與運動學演算法驗證三大目標</a:t>
            </a:r>
            <a:endParaRPr lang="en-US" sz="1500" dirty="0"/>
          </a:p>
        </p:txBody>
      </p:sp>
      <p:sp>
        <p:nvSpPr>
          <p:cNvPr id="15" name="Text 2"/>
          <p:cNvSpPr/>
          <p:nvPr/>
        </p:nvSpPr>
        <p:spPr>
          <a:xfrm>
            <a:off x="1676400" y="2133600"/>
            <a:ext cx="9677400" cy="304800"/>
          </a:xfrm>
          <a:prstGeom prst="rect">
            <a:avLst/>
          </a:prstGeom>
          <a:noFill/>
          <a:ln/>
        </p:spPr>
        <p:txBody>
          <a:bodyPr wrap="square" lIns="0" tIns="0" rIns="0" bIns="0" rtlCol="0" anchor="t" vert="horz"/>
          <a:lstStyle/>
          <a:p>
            <a:pPr indent="0" marL="0">
              <a:lnSpc>
                <a:spcPts val="2400"/>
              </a:lnSpc>
              <a:buNone/>
            </a:pPr>
            <a:r>
              <a:rPr lang="en-US" sz="1800" b="1" dirty="0">
                <a:solidFill>
                  <a:srgbClr val="FFFFFF"/>
                </a:solidFill>
                <a:latin typeface="Roboto" pitchFamily="34" charset="0"/>
                <a:ea typeface="Roboto" pitchFamily="34" charset="-122"/>
                <a:cs typeface="Roboto" pitchFamily="34" charset="-120"/>
              </a:rPr>
              <a:t>高精度位置控制</a:t>
            </a:r>
            <a:endParaRPr lang="en-US" sz="1800" dirty="0"/>
          </a:p>
        </p:txBody>
      </p:sp>
      <p:sp>
        <p:nvSpPr>
          <p:cNvPr id="16" name="Text 3"/>
          <p:cNvSpPr/>
          <p:nvPr/>
        </p:nvSpPr>
        <p:spPr>
          <a:xfrm>
            <a:off x="1676400" y="2514600"/>
            <a:ext cx="11612880" cy="228600"/>
          </a:xfrm>
          <a:prstGeom prst="rect">
            <a:avLst/>
          </a:prstGeom>
          <a:noFill/>
          <a:ln/>
        </p:spPr>
        <p:txBody>
          <a:bodyPr wrap="square" lIns="0" tIns="0" rIns="0" bIns="0" rtlCol="0" anchor="t" vert="horz"/>
          <a:lstStyle/>
          <a:p>
            <a:pPr indent="0" marL="0">
              <a:lnSpc>
                <a:spcPts val="1800"/>
              </a:lnSpc>
              <a:buNone/>
            </a:pPr>
            <a:r>
              <a:rPr lang="en-US" sz="1200" dirty="0">
                <a:solidFill>
                  <a:srgbClr val="D1D5DB"/>
                </a:solidFill>
                <a:latin typeface="Roboto" pitchFamily="34" charset="0"/>
                <a:ea typeface="Roboto" pitchFamily="34" charset="-122"/>
                <a:cs typeface="Roboto" pitchFamily="34" charset="-120"/>
              </a:rPr>
              <a:t>透過精密的機構設計與軟體補償，實現末端效應器的精確位置控制。解決馬達累積誤差、機構彈性與背隙等挑戰，達成重複定位精度的優化。</a:t>
            </a:r>
            <a:endParaRPr lang="en-US" sz="1200" dirty="0"/>
          </a:p>
        </p:txBody>
      </p:sp>
      <p:sp>
        <p:nvSpPr>
          <p:cNvPr id="17" name="Text 4"/>
          <p:cNvSpPr/>
          <p:nvPr/>
        </p:nvSpPr>
        <p:spPr>
          <a:xfrm>
            <a:off x="1676400" y="3429000"/>
            <a:ext cx="9677400" cy="304800"/>
          </a:xfrm>
          <a:prstGeom prst="rect">
            <a:avLst/>
          </a:prstGeom>
          <a:noFill/>
          <a:ln/>
        </p:spPr>
        <p:txBody>
          <a:bodyPr wrap="square" lIns="0" tIns="0" rIns="0" bIns="0" rtlCol="0" anchor="t" vert="horz"/>
          <a:lstStyle/>
          <a:p>
            <a:pPr indent="0" marL="0">
              <a:lnSpc>
                <a:spcPts val="2400"/>
              </a:lnSpc>
              <a:buNone/>
            </a:pPr>
            <a:r>
              <a:rPr lang="en-US" sz="1800" b="1" dirty="0">
                <a:solidFill>
                  <a:srgbClr val="FFFFFF"/>
                </a:solidFill>
                <a:latin typeface="Roboto" pitchFamily="34" charset="0"/>
                <a:ea typeface="Roboto" pitchFamily="34" charset="-122"/>
                <a:cs typeface="Roboto" pitchFamily="34" charset="-120"/>
              </a:rPr>
              <a:t>ROS 2 分散式控制架構</a:t>
            </a:r>
            <a:endParaRPr lang="en-US" sz="1800" dirty="0"/>
          </a:p>
        </p:txBody>
      </p:sp>
      <p:sp>
        <p:nvSpPr>
          <p:cNvPr id="18" name="Text 5"/>
          <p:cNvSpPr/>
          <p:nvPr/>
        </p:nvSpPr>
        <p:spPr>
          <a:xfrm>
            <a:off x="1676400" y="3810000"/>
            <a:ext cx="9677400" cy="457200"/>
          </a:xfrm>
          <a:prstGeom prst="rect">
            <a:avLst/>
          </a:prstGeom>
          <a:noFill/>
          <a:ln/>
        </p:spPr>
        <p:txBody>
          <a:bodyPr wrap="square" lIns="0" tIns="0" rIns="0" bIns="0" rtlCol="0" anchor="t" vert="horz"/>
          <a:lstStyle/>
          <a:p>
            <a:pPr indent="0" marL="0">
              <a:lnSpc>
                <a:spcPts val="1800"/>
              </a:lnSpc>
              <a:buNone/>
            </a:pPr>
            <a:r>
              <a:rPr lang="en-US" sz="1200" dirty="0">
                <a:solidFill>
                  <a:srgbClr val="D1D5DB"/>
                </a:solidFill>
                <a:latin typeface="Roboto" pitchFamily="34" charset="0"/>
                <a:ea typeface="Roboto" pitchFamily="34" charset="-122"/>
                <a:cs typeface="Roboto" pitchFamily="34" charset="-120"/>
              </a:rPr>
              <a:t>成功整合 ROS 2 與 EV3 嵌入式系統，實現高階規劃與低階執行的協同工作。透過 MQTT 通訊協定實現 PC 端與 EV3 端的即時數據交換，建立可靠的分散式控制系統。</a:t>
            </a:r>
            <a:endParaRPr lang="en-US" sz="1200" dirty="0"/>
          </a:p>
        </p:txBody>
      </p:sp>
      <p:sp>
        <p:nvSpPr>
          <p:cNvPr id="19" name="Text 6"/>
          <p:cNvSpPr/>
          <p:nvPr/>
        </p:nvSpPr>
        <p:spPr>
          <a:xfrm>
            <a:off x="1676400" y="4953000"/>
            <a:ext cx="9677400" cy="304800"/>
          </a:xfrm>
          <a:prstGeom prst="rect">
            <a:avLst/>
          </a:prstGeom>
          <a:noFill/>
          <a:ln/>
        </p:spPr>
        <p:txBody>
          <a:bodyPr wrap="square" lIns="0" tIns="0" rIns="0" bIns="0" rtlCol="0" anchor="t" vert="horz"/>
          <a:lstStyle/>
          <a:p>
            <a:pPr indent="0" marL="0">
              <a:lnSpc>
                <a:spcPts val="2400"/>
              </a:lnSpc>
              <a:buNone/>
            </a:pPr>
            <a:r>
              <a:rPr lang="en-US" sz="1800" b="1" dirty="0">
                <a:solidFill>
                  <a:srgbClr val="FFFFFF"/>
                </a:solidFill>
                <a:latin typeface="Roboto" pitchFamily="34" charset="0"/>
                <a:ea typeface="Roboto" pitchFamily="34" charset="-122"/>
                <a:cs typeface="Roboto" pitchFamily="34" charset="-120"/>
              </a:rPr>
              <a:t>運動學演算法驗證</a:t>
            </a:r>
            <a:endParaRPr lang="en-US" sz="1800" dirty="0"/>
          </a:p>
        </p:txBody>
      </p:sp>
      <p:sp>
        <p:nvSpPr>
          <p:cNvPr id="20" name="Text 7"/>
          <p:cNvSpPr/>
          <p:nvPr/>
        </p:nvSpPr>
        <p:spPr>
          <a:xfrm>
            <a:off x="1676400" y="5334000"/>
            <a:ext cx="9677400" cy="457200"/>
          </a:xfrm>
          <a:prstGeom prst="rect">
            <a:avLst/>
          </a:prstGeom>
          <a:noFill/>
          <a:ln/>
        </p:spPr>
        <p:txBody>
          <a:bodyPr wrap="square" lIns="0" tIns="0" rIns="0" bIns="0" rtlCol="0" anchor="t" vert="horz"/>
          <a:lstStyle/>
          <a:p>
            <a:pPr indent="0" marL="0">
              <a:lnSpc>
                <a:spcPts val="1800"/>
              </a:lnSpc>
              <a:buNone/>
            </a:pPr>
            <a:r>
              <a:rPr lang="en-US" sz="1200" dirty="0">
                <a:solidFill>
                  <a:srgbClr val="D1D5DB"/>
                </a:solidFill>
                <a:latin typeface="Roboto" pitchFamily="34" charset="0"/>
                <a:ea typeface="Roboto" pitchFamily="34" charset="-122"/>
                <a:cs typeface="Roboto" pitchFamily="34" charset="-120"/>
              </a:rPr>
              <a:t>完整推導並在實體機器手臂上驗證正向與逆向運動學演算法。透過 RViz 數位分身實現虛實同步的模擬，有效驗證演算法的正確性與控制策略的有效性。</a:t>
            </a:r>
            <a:endParaRPr lang="en-US" sz="1200" dirty="0"/>
          </a:p>
        </p:txBody>
      </p:sp>
      <p:sp>
        <p:nvSpPr>
          <p:cNvPr id="21" name="Text 8"/>
          <p:cNvSpPr/>
          <p:nvPr/>
        </p:nvSpPr>
        <p:spPr>
          <a:xfrm>
            <a:off x="11468100" y="6438900"/>
            <a:ext cx="411480" cy="190500"/>
          </a:xfrm>
          <a:prstGeom prst="rect">
            <a:avLst/>
          </a:prstGeom>
          <a:noFill/>
          <a:ln/>
        </p:spPr>
        <p:txBody>
          <a:bodyPr wrap="square" lIns="0" tIns="0" rIns="0" bIns="0" rtlCol="0" anchor="t" vert="horz"/>
          <a:lstStyle/>
          <a:p>
            <a:pPr indent="0" marL="0">
              <a:lnSpc>
                <a:spcPts val="1500"/>
              </a:lnSpc>
              <a:buNone/>
            </a:pPr>
            <a:r>
              <a:rPr lang="en-US" sz="1050" dirty="0">
                <a:solidFill>
                  <a:srgbClr val="6B7280"/>
                </a:solidFill>
                <a:latin typeface="Roboto" pitchFamily="34" charset="0"/>
                <a:ea typeface="Roboto" pitchFamily="34" charset="-122"/>
                <a:cs typeface="Roboto" pitchFamily="34" charset="-120"/>
              </a:rPr>
              <a:t>4 / 20</a:t>
            </a:r>
            <a:endParaRPr lang="en-US" sz="10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2192000" cy="6858000"/>
          </a:xfrm>
          <a:prstGeom prst="rect">
            <a:avLst/>
          </a:prstGeom>
        </p:spPr>
      </p:pic>
      <p:pic>
        <p:nvPicPr>
          <p:cNvPr id="3" name="Image 1" descr="preencoded.png">    </p:cNvPr>
          <p:cNvPicPr>
            <a:picLocks noChangeAspect="1"/>
          </p:cNvPicPr>
          <p:nvPr/>
        </p:nvPicPr>
        <p:blipFill>
          <a:blip r:embed="rId2"/>
          <a:stretch>
            <a:fillRect/>
          </a:stretch>
        </p:blipFill>
        <p:spPr>
          <a:xfrm>
            <a:off x="609600" y="762000"/>
            <a:ext cx="914400" cy="38100"/>
          </a:xfrm>
          <a:prstGeom prst="rect">
            <a:avLst/>
          </a:prstGeom>
        </p:spPr>
      </p:pic>
      <p:pic>
        <p:nvPicPr>
          <p:cNvPr id="4" name="Image 2" descr="preencoded.png">    </p:cNvPr>
          <p:cNvPicPr>
            <a:picLocks noChangeAspect="1"/>
          </p:cNvPicPr>
          <p:nvPr/>
        </p:nvPicPr>
        <p:blipFill>
          <a:blip r:embed="rId3"/>
          <a:stretch>
            <a:fillRect/>
          </a:stretch>
        </p:blipFill>
        <p:spPr>
          <a:xfrm>
            <a:off x="609600" y="1066800"/>
            <a:ext cx="5181600" cy="3590925"/>
          </a:xfrm>
          <a:prstGeom prst="rect">
            <a:avLst/>
          </a:prstGeom>
        </p:spPr>
      </p:pic>
      <p:pic>
        <p:nvPicPr>
          <p:cNvPr id="5" name="Image 3" descr="preencoded.png">    </p:cNvPr>
          <p:cNvPicPr>
            <a:picLocks noChangeAspect="1"/>
          </p:cNvPicPr>
          <p:nvPr/>
        </p:nvPicPr>
        <p:blipFill>
          <a:blip r:embed="rId4"/>
          <a:stretch>
            <a:fillRect/>
          </a:stretch>
        </p:blipFill>
        <p:spPr>
          <a:xfrm>
            <a:off x="3057525" y="1352550"/>
            <a:ext cx="285750" cy="285750"/>
          </a:xfrm>
          <a:prstGeom prst="rect">
            <a:avLst/>
          </a:prstGeom>
        </p:spPr>
      </p:pic>
      <p:pic>
        <p:nvPicPr>
          <p:cNvPr id="6" name="Image 4" descr="preencoded.png">    </p:cNvPr>
          <p:cNvPicPr>
            <a:picLocks noChangeAspect="1"/>
          </p:cNvPicPr>
          <p:nvPr/>
        </p:nvPicPr>
        <p:blipFill>
          <a:blip r:embed="rId5"/>
          <a:stretch>
            <a:fillRect/>
          </a:stretch>
        </p:blipFill>
        <p:spPr>
          <a:xfrm>
            <a:off x="3143250" y="1419225"/>
            <a:ext cx="114300" cy="152400"/>
          </a:xfrm>
          <a:prstGeom prst="rect">
            <a:avLst/>
          </a:prstGeom>
        </p:spPr>
      </p:pic>
      <p:pic>
        <p:nvPicPr>
          <p:cNvPr id="7" name="Image 5" descr="preencoded.png">    </p:cNvPr>
          <p:cNvPicPr>
            <a:picLocks noChangeAspect="1"/>
          </p:cNvPicPr>
          <p:nvPr/>
        </p:nvPicPr>
        <p:blipFill>
          <a:blip r:embed="rId6"/>
          <a:stretch>
            <a:fillRect/>
          </a:stretch>
        </p:blipFill>
        <p:spPr>
          <a:xfrm>
            <a:off x="895350" y="2019300"/>
            <a:ext cx="285750" cy="285750"/>
          </a:xfrm>
          <a:prstGeom prst="rect">
            <a:avLst/>
          </a:prstGeom>
        </p:spPr>
      </p:pic>
      <p:pic>
        <p:nvPicPr>
          <p:cNvPr id="8" name="Image 6" descr="preencoded.png">    </p:cNvPr>
          <p:cNvPicPr>
            <a:picLocks noChangeAspect="1"/>
          </p:cNvPicPr>
          <p:nvPr/>
        </p:nvPicPr>
        <p:blipFill>
          <a:blip r:embed="rId7"/>
          <a:stretch>
            <a:fillRect/>
          </a:stretch>
        </p:blipFill>
        <p:spPr>
          <a:xfrm>
            <a:off x="1009650" y="2085975"/>
            <a:ext cx="57150" cy="152400"/>
          </a:xfrm>
          <a:prstGeom prst="rect">
            <a:avLst/>
          </a:prstGeom>
        </p:spPr>
      </p:pic>
      <p:pic>
        <p:nvPicPr>
          <p:cNvPr id="9" name="Image 7" descr="preencoded.png">    </p:cNvPr>
          <p:cNvPicPr>
            <a:picLocks noChangeAspect="1"/>
          </p:cNvPicPr>
          <p:nvPr/>
        </p:nvPicPr>
        <p:blipFill>
          <a:blip r:embed="rId8"/>
          <a:stretch>
            <a:fillRect/>
          </a:stretch>
        </p:blipFill>
        <p:spPr>
          <a:xfrm>
            <a:off x="5219700" y="2686050"/>
            <a:ext cx="285750" cy="285750"/>
          </a:xfrm>
          <a:prstGeom prst="rect">
            <a:avLst/>
          </a:prstGeom>
        </p:spPr>
      </p:pic>
      <p:pic>
        <p:nvPicPr>
          <p:cNvPr id="10" name="Image 8" descr="preencoded.png">    </p:cNvPr>
          <p:cNvPicPr>
            <a:picLocks noChangeAspect="1"/>
          </p:cNvPicPr>
          <p:nvPr/>
        </p:nvPicPr>
        <p:blipFill>
          <a:blip r:embed="rId9"/>
          <a:stretch>
            <a:fillRect/>
          </a:stretch>
        </p:blipFill>
        <p:spPr>
          <a:xfrm>
            <a:off x="5334000" y="2752725"/>
            <a:ext cx="57150" cy="152400"/>
          </a:xfrm>
          <a:prstGeom prst="rect">
            <a:avLst/>
          </a:prstGeom>
        </p:spPr>
      </p:pic>
      <p:pic>
        <p:nvPicPr>
          <p:cNvPr id="11" name="Image 9" descr="preencoded.png">    </p:cNvPr>
          <p:cNvPicPr>
            <a:picLocks noChangeAspect="1"/>
          </p:cNvPicPr>
          <p:nvPr/>
        </p:nvPicPr>
        <p:blipFill>
          <a:blip r:embed="rId10"/>
          <a:stretch>
            <a:fillRect/>
          </a:stretch>
        </p:blipFill>
        <p:spPr>
          <a:xfrm>
            <a:off x="895350" y="3038475"/>
            <a:ext cx="285750" cy="285750"/>
          </a:xfrm>
          <a:prstGeom prst="rect">
            <a:avLst/>
          </a:prstGeom>
        </p:spPr>
      </p:pic>
      <p:pic>
        <p:nvPicPr>
          <p:cNvPr id="12" name="Image 10" descr="preencoded.png">    </p:cNvPr>
          <p:cNvPicPr>
            <a:picLocks noChangeAspect="1"/>
          </p:cNvPicPr>
          <p:nvPr/>
        </p:nvPicPr>
        <p:blipFill>
          <a:blip r:embed="rId11"/>
          <a:stretch>
            <a:fillRect/>
          </a:stretch>
        </p:blipFill>
        <p:spPr>
          <a:xfrm>
            <a:off x="1009650" y="3105150"/>
            <a:ext cx="57150" cy="152400"/>
          </a:xfrm>
          <a:prstGeom prst="rect">
            <a:avLst/>
          </a:prstGeom>
        </p:spPr>
      </p:pic>
      <p:pic>
        <p:nvPicPr>
          <p:cNvPr id="13" name="Image 11" descr="preencoded.png">    </p:cNvPr>
          <p:cNvPicPr>
            <a:picLocks noChangeAspect="1"/>
          </p:cNvPicPr>
          <p:nvPr/>
        </p:nvPicPr>
        <p:blipFill>
          <a:blip r:embed="rId12"/>
          <a:stretch>
            <a:fillRect/>
          </a:stretch>
        </p:blipFill>
        <p:spPr>
          <a:xfrm>
            <a:off x="5219700" y="3705225"/>
            <a:ext cx="285750" cy="285750"/>
          </a:xfrm>
          <a:prstGeom prst="rect">
            <a:avLst/>
          </a:prstGeom>
        </p:spPr>
      </p:pic>
      <p:pic>
        <p:nvPicPr>
          <p:cNvPr id="14" name="Image 12" descr="preencoded.png">    </p:cNvPr>
          <p:cNvPicPr>
            <a:picLocks noChangeAspect="1"/>
          </p:cNvPicPr>
          <p:nvPr/>
        </p:nvPicPr>
        <p:blipFill>
          <a:blip r:embed="rId13"/>
          <a:stretch>
            <a:fillRect/>
          </a:stretch>
        </p:blipFill>
        <p:spPr>
          <a:xfrm>
            <a:off x="5305425" y="3771900"/>
            <a:ext cx="114300" cy="152400"/>
          </a:xfrm>
          <a:prstGeom prst="rect">
            <a:avLst/>
          </a:prstGeom>
        </p:spPr>
      </p:pic>
      <p:pic>
        <p:nvPicPr>
          <p:cNvPr id="15" name="Image 13" descr="preencoded.png">    </p:cNvPr>
          <p:cNvPicPr>
            <a:picLocks noChangeAspect="1"/>
          </p:cNvPicPr>
          <p:nvPr/>
        </p:nvPicPr>
        <p:blipFill>
          <a:blip r:embed="rId14"/>
          <a:stretch>
            <a:fillRect/>
          </a:stretch>
        </p:blipFill>
        <p:spPr>
          <a:xfrm>
            <a:off x="609600" y="4810125"/>
            <a:ext cx="5181600" cy="914400"/>
          </a:xfrm>
          <a:prstGeom prst="rect">
            <a:avLst/>
          </a:prstGeom>
        </p:spPr>
      </p:pic>
      <p:pic>
        <p:nvPicPr>
          <p:cNvPr id="16" name="Image 14" descr="preencoded.png">    </p:cNvPr>
          <p:cNvPicPr>
            <a:picLocks noChangeAspect="1"/>
          </p:cNvPicPr>
          <p:nvPr/>
        </p:nvPicPr>
        <p:blipFill>
          <a:blip r:embed="rId15"/>
          <a:stretch>
            <a:fillRect/>
          </a:stretch>
        </p:blipFill>
        <p:spPr>
          <a:xfrm>
            <a:off x="6400800" y="1104900"/>
            <a:ext cx="190500" cy="190500"/>
          </a:xfrm>
          <a:prstGeom prst="rect">
            <a:avLst/>
          </a:prstGeom>
        </p:spPr>
      </p:pic>
      <p:pic>
        <p:nvPicPr>
          <p:cNvPr id="17" name="Image 15" descr="preencoded.png">    </p:cNvPr>
          <p:cNvPicPr>
            <a:picLocks noChangeAspect="1"/>
          </p:cNvPicPr>
          <p:nvPr/>
        </p:nvPicPr>
        <p:blipFill>
          <a:blip r:embed="rId16"/>
          <a:stretch>
            <a:fillRect/>
          </a:stretch>
        </p:blipFill>
        <p:spPr>
          <a:xfrm>
            <a:off x="6400800" y="1447800"/>
            <a:ext cx="5181600" cy="3657600"/>
          </a:xfrm>
          <a:prstGeom prst="rect">
            <a:avLst/>
          </a:prstGeom>
        </p:spPr>
      </p:pic>
      <p:pic>
        <p:nvPicPr>
          <p:cNvPr id="18" name="Image 16" descr="preencoded.png">    </p:cNvPr>
          <p:cNvPicPr>
            <a:picLocks noChangeAspect="1"/>
          </p:cNvPicPr>
          <p:nvPr/>
        </p:nvPicPr>
        <p:blipFill>
          <a:blip r:embed="rId17"/>
          <a:stretch>
            <a:fillRect/>
          </a:stretch>
        </p:blipFill>
        <p:spPr>
          <a:xfrm>
            <a:off x="6400800" y="1447800"/>
            <a:ext cx="5181600" cy="609600"/>
          </a:xfrm>
          <a:prstGeom prst="rect">
            <a:avLst/>
          </a:prstGeom>
        </p:spPr>
      </p:pic>
      <p:pic>
        <p:nvPicPr>
          <p:cNvPr id="19" name="Image 17" descr="preencoded.png">    </p:cNvPr>
          <p:cNvPicPr>
            <a:picLocks noChangeAspect="1"/>
          </p:cNvPicPr>
          <p:nvPr/>
        </p:nvPicPr>
        <p:blipFill>
          <a:blip r:embed="rId18"/>
          <a:stretch>
            <a:fillRect/>
          </a:stretch>
        </p:blipFill>
        <p:spPr>
          <a:xfrm>
            <a:off x="6400800" y="2057400"/>
            <a:ext cx="5181600" cy="609600"/>
          </a:xfrm>
          <a:prstGeom prst="rect">
            <a:avLst/>
          </a:prstGeom>
        </p:spPr>
      </p:pic>
      <p:pic>
        <p:nvPicPr>
          <p:cNvPr id="20" name="Image 18" descr="preencoded.png">    </p:cNvPr>
          <p:cNvPicPr>
            <a:picLocks noChangeAspect="1"/>
          </p:cNvPicPr>
          <p:nvPr/>
        </p:nvPicPr>
        <p:blipFill>
          <a:blip r:embed="rId19"/>
          <a:stretch>
            <a:fillRect/>
          </a:stretch>
        </p:blipFill>
        <p:spPr>
          <a:xfrm>
            <a:off x="8452842" y="2162175"/>
            <a:ext cx="152400" cy="152400"/>
          </a:xfrm>
          <a:prstGeom prst="rect">
            <a:avLst/>
          </a:prstGeom>
        </p:spPr>
      </p:pic>
      <p:pic>
        <p:nvPicPr>
          <p:cNvPr id="21" name="Image 19" descr="preencoded.png">    </p:cNvPr>
          <p:cNvPicPr>
            <a:picLocks noChangeAspect="1"/>
          </p:cNvPicPr>
          <p:nvPr/>
        </p:nvPicPr>
        <p:blipFill>
          <a:blip r:embed="rId20"/>
          <a:stretch>
            <a:fillRect/>
          </a:stretch>
        </p:blipFill>
        <p:spPr>
          <a:xfrm>
            <a:off x="6400800" y="2667000"/>
            <a:ext cx="5181600" cy="609600"/>
          </a:xfrm>
          <a:prstGeom prst="rect">
            <a:avLst/>
          </a:prstGeom>
        </p:spPr>
      </p:pic>
      <p:pic>
        <p:nvPicPr>
          <p:cNvPr id="22" name="Image 20" descr="preencoded.png">    </p:cNvPr>
          <p:cNvPicPr>
            <a:picLocks noChangeAspect="1"/>
          </p:cNvPicPr>
          <p:nvPr/>
        </p:nvPicPr>
        <p:blipFill>
          <a:blip r:embed="rId21"/>
          <a:stretch>
            <a:fillRect/>
          </a:stretch>
        </p:blipFill>
        <p:spPr>
          <a:xfrm>
            <a:off x="8452842" y="2771775"/>
            <a:ext cx="76200" cy="152400"/>
          </a:xfrm>
          <a:prstGeom prst="rect">
            <a:avLst/>
          </a:prstGeom>
        </p:spPr>
      </p:pic>
      <p:pic>
        <p:nvPicPr>
          <p:cNvPr id="23" name="Image 21" descr="preencoded.png">    </p:cNvPr>
          <p:cNvPicPr>
            <a:picLocks noChangeAspect="1"/>
          </p:cNvPicPr>
          <p:nvPr/>
        </p:nvPicPr>
        <p:blipFill>
          <a:blip r:embed="rId22"/>
          <a:stretch>
            <a:fillRect/>
          </a:stretch>
        </p:blipFill>
        <p:spPr>
          <a:xfrm>
            <a:off x="6400800" y="3276600"/>
            <a:ext cx="5181600" cy="609600"/>
          </a:xfrm>
          <a:prstGeom prst="rect">
            <a:avLst/>
          </a:prstGeom>
        </p:spPr>
      </p:pic>
      <p:pic>
        <p:nvPicPr>
          <p:cNvPr id="24" name="Image 22" descr="preencoded.png">    </p:cNvPr>
          <p:cNvPicPr>
            <a:picLocks noChangeAspect="1"/>
          </p:cNvPicPr>
          <p:nvPr/>
        </p:nvPicPr>
        <p:blipFill>
          <a:blip r:embed="rId23"/>
          <a:stretch>
            <a:fillRect/>
          </a:stretch>
        </p:blipFill>
        <p:spPr>
          <a:xfrm>
            <a:off x="8452842" y="3381375"/>
            <a:ext cx="76200" cy="152400"/>
          </a:xfrm>
          <a:prstGeom prst="rect">
            <a:avLst/>
          </a:prstGeom>
        </p:spPr>
      </p:pic>
      <p:pic>
        <p:nvPicPr>
          <p:cNvPr id="25" name="Image 23" descr="preencoded.png">    </p:cNvPr>
          <p:cNvPicPr>
            <a:picLocks noChangeAspect="1"/>
          </p:cNvPicPr>
          <p:nvPr/>
        </p:nvPicPr>
        <p:blipFill>
          <a:blip r:embed="rId24"/>
          <a:stretch>
            <a:fillRect/>
          </a:stretch>
        </p:blipFill>
        <p:spPr>
          <a:xfrm>
            <a:off x="6400800" y="3886200"/>
            <a:ext cx="5181600" cy="609600"/>
          </a:xfrm>
          <a:prstGeom prst="rect">
            <a:avLst/>
          </a:prstGeom>
        </p:spPr>
      </p:pic>
      <p:pic>
        <p:nvPicPr>
          <p:cNvPr id="26" name="Image 24" descr="preencoded.png">    </p:cNvPr>
          <p:cNvPicPr>
            <a:picLocks noChangeAspect="1"/>
          </p:cNvPicPr>
          <p:nvPr/>
        </p:nvPicPr>
        <p:blipFill>
          <a:blip r:embed="rId25"/>
          <a:stretch>
            <a:fillRect/>
          </a:stretch>
        </p:blipFill>
        <p:spPr>
          <a:xfrm>
            <a:off x="8452842" y="3990975"/>
            <a:ext cx="76200" cy="152400"/>
          </a:xfrm>
          <a:prstGeom prst="rect">
            <a:avLst/>
          </a:prstGeom>
        </p:spPr>
      </p:pic>
      <p:pic>
        <p:nvPicPr>
          <p:cNvPr id="27" name="Image 25" descr="preencoded.png">    </p:cNvPr>
          <p:cNvPicPr>
            <a:picLocks noChangeAspect="1"/>
          </p:cNvPicPr>
          <p:nvPr/>
        </p:nvPicPr>
        <p:blipFill>
          <a:blip r:embed="rId26"/>
          <a:stretch>
            <a:fillRect/>
          </a:stretch>
        </p:blipFill>
        <p:spPr>
          <a:xfrm>
            <a:off x="8452842" y="4600575"/>
            <a:ext cx="152400" cy="152400"/>
          </a:xfrm>
          <a:prstGeom prst="rect">
            <a:avLst/>
          </a:prstGeom>
        </p:spPr>
      </p:pic>
      <p:pic>
        <p:nvPicPr>
          <p:cNvPr id="28" name="Image 26" descr="preencoded.png">    </p:cNvPr>
          <p:cNvPicPr>
            <a:picLocks noChangeAspect="1"/>
          </p:cNvPicPr>
          <p:nvPr/>
        </p:nvPicPr>
        <p:blipFill>
          <a:blip r:embed="rId27"/>
          <a:stretch>
            <a:fillRect/>
          </a:stretch>
        </p:blipFill>
        <p:spPr>
          <a:xfrm>
            <a:off x="6400800" y="5257800"/>
            <a:ext cx="5181600" cy="914400"/>
          </a:xfrm>
          <a:prstGeom prst="rect">
            <a:avLst/>
          </a:prstGeom>
        </p:spPr>
      </p:pic>
      <p:pic>
        <p:nvPicPr>
          <p:cNvPr id="29" name="Image 27" descr="preencoded.png">    </p:cNvPr>
          <p:cNvPicPr>
            <a:picLocks noChangeAspect="1"/>
          </p:cNvPicPr>
          <p:nvPr/>
        </p:nvPicPr>
        <p:blipFill>
          <a:blip r:embed="rId28"/>
          <a:stretch>
            <a:fillRect/>
          </a:stretch>
        </p:blipFill>
        <p:spPr>
          <a:xfrm>
            <a:off x="6515100" y="5410200"/>
            <a:ext cx="171450" cy="171450"/>
          </a:xfrm>
          <a:prstGeom prst="rect">
            <a:avLst/>
          </a:prstGeom>
        </p:spPr>
      </p:pic>
      <p:sp>
        <p:nvSpPr>
          <p:cNvPr id="30" name="Text 0"/>
          <p:cNvSpPr/>
          <p:nvPr/>
        </p:nvSpPr>
        <p:spPr>
          <a:xfrm>
            <a:off x="609600" y="304800"/>
            <a:ext cx="10972800" cy="381000"/>
          </a:xfrm>
          <a:prstGeom prst="rect">
            <a:avLst/>
          </a:prstGeom>
          <a:noFill/>
          <a:ln/>
        </p:spPr>
        <p:txBody>
          <a:bodyPr wrap="square" lIns="0" tIns="0" rIns="0" bIns="0" rtlCol="0" anchor="t" vert="horz"/>
          <a:lstStyle/>
          <a:p>
            <a:pPr indent="0" marL="0">
              <a:lnSpc>
                <a:spcPts val="3000"/>
              </a:lnSpc>
              <a:buNone/>
            </a:pPr>
            <a:r>
              <a:rPr lang="en-US" sz="2700" b="1" dirty="0">
                <a:solidFill>
                  <a:srgbClr val="FFFFFF"/>
                </a:solidFill>
                <a:latin typeface="Roboto" pitchFamily="34" charset="0"/>
                <a:ea typeface="Roboto" pitchFamily="34" charset="-122"/>
                <a:cs typeface="Roboto" pitchFamily="34" charset="-120"/>
              </a:rPr>
              <a:t>機器手臂機構總覽</a:t>
            </a:r>
            <a:endParaRPr lang="en-US" sz="2700" dirty="0"/>
          </a:p>
        </p:txBody>
      </p:sp>
      <p:sp>
        <p:nvSpPr>
          <p:cNvPr id="31" name="Text 1"/>
          <p:cNvSpPr/>
          <p:nvPr/>
        </p:nvSpPr>
        <p:spPr>
          <a:xfrm>
            <a:off x="723900" y="4924425"/>
            <a:ext cx="4953000" cy="266700"/>
          </a:xfrm>
          <a:prstGeom prst="rect">
            <a:avLst/>
          </a:prstGeom>
          <a:noFill/>
          <a:ln/>
        </p:spPr>
        <p:txBody>
          <a:bodyPr wrap="square" lIns="0" tIns="0" rIns="0" bIns="0" rtlCol="0" anchor="t" vert="horz"/>
          <a:lstStyle/>
          <a:p>
            <a:pPr indent="0" marL="0">
              <a:lnSpc>
                <a:spcPts val="2100"/>
              </a:lnSpc>
              <a:buNone/>
            </a:pPr>
            <a:r>
              <a:rPr lang="en-US" sz="1350" b="1" dirty="0">
                <a:solidFill>
                  <a:srgbClr val="FFFFFF"/>
                </a:solidFill>
                <a:latin typeface="Roboto" pitchFamily="34" charset="0"/>
                <a:ea typeface="Roboto" pitchFamily="34" charset="-122"/>
                <a:cs typeface="Roboto" pitchFamily="34" charset="-120"/>
              </a:rPr>
              <a:t>機構特點</a:t>
            </a:r>
            <a:endParaRPr lang="en-US" sz="1350" dirty="0"/>
          </a:p>
        </p:txBody>
      </p:sp>
      <p:sp>
        <p:nvSpPr>
          <p:cNvPr id="32" name="Text 2"/>
          <p:cNvSpPr/>
          <p:nvPr/>
        </p:nvSpPr>
        <p:spPr>
          <a:xfrm>
            <a:off x="723900" y="5229225"/>
            <a:ext cx="4953000" cy="381000"/>
          </a:xfrm>
          <a:prstGeom prst="rect">
            <a:avLst/>
          </a:prstGeom>
          <a:noFill/>
          <a:ln/>
        </p:spPr>
        <p:txBody>
          <a:bodyPr wrap="square" lIns="0" tIns="0" rIns="0" bIns="0" rtlCol="0" anchor="t" vert="horz"/>
          <a:lstStyle/>
          <a:p>
            <a:pPr indent="0" marL="0">
              <a:lnSpc>
                <a:spcPts val="1500"/>
              </a:lnSpc>
              <a:buNone/>
            </a:pPr>
            <a:r>
              <a:rPr lang="en-US" sz="1050" dirty="0">
                <a:solidFill>
                  <a:srgbClr val="D1D5DB"/>
                </a:solidFill>
                <a:latin typeface="Roboto" pitchFamily="34" charset="0"/>
                <a:ea typeface="Roboto" pitchFamily="34" charset="-122"/>
                <a:cs typeface="Roboto" pitchFamily="34" charset="-120"/>
              </a:rPr>
              <a:t>本專案設計的樂高EV3五軸機器手臂採用R-R-R-R-R關節配置，模擬industrial 機器手臂的運動能力，確保各關節能獨立且精確地運動。</a:t>
            </a:r>
            <a:endParaRPr lang="en-US" sz="1050" dirty="0"/>
          </a:p>
        </p:txBody>
      </p:sp>
      <p:sp>
        <p:nvSpPr>
          <p:cNvPr id="33" name="Text 3"/>
          <p:cNvSpPr/>
          <p:nvPr/>
        </p:nvSpPr>
        <p:spPr>
          <a:xfrm>
            <a:off x="6667500" y="1066800"/>
            <a:ext cx="5181600" cy="266700"/>
          </a:xfrm>
          <a:prstGeom prst="rect">
            <a:avLst/>
          </a:prstGeom>
          <a:noFill/>
          <a:ln/>
        </p:spPr>
        <p:txBody>
          <a:bodyPr wrap="square" lIns="0" tIns="0" rIns="0" bIns="0" rtlCol="0" anchor="t" vert="horz"/>
          <a:lstStyle/>
          <a:p>
            <a:pPr indent="0" marL="0">
              <a:lnSpc>
                <a:spcPts val="2100"/>
              </a:lnSpc>
              <a:buNone/>
            </a:pPr>
            <a:r>
              <a:rPr lang="en-US" sz="1500" b="1" dirty="0">
                <a:solidFill>
                  <a:srgbClr val="FFFFFF"/>
                </a:solidFill>
                <a:latin typeface="Roboto" pitchFamily="34" charset="0"/>
                <a:ea typeface="Roboto" pitchFamily="34" charset="-122"/>
                <a:cs typeface="Roboto" pitchFamily="34" charset="-120"/>
              </a:rPr>
              <a:t> 五軸機器手臂關節功能定義</a:t>
            </a:r>
            <a:endParaRPr lang="en-US" sz="1500" dirty="0"/>
          </a:p>
        </p:txBody>
      </p:sp>
      <p:sp>
        <p:nvSpPr>
          <p:cNvPr id="34" name="Text 4"/>
          <p:cNvSpPr/>
          <p:nvPr/>
        </p:nvSpPr>
        <p:spPr>
          <a:xfrm>
            <a:off x="6553200" y="1447800"/>
            <a:ext cx="884783" cy="609600"/>
          </a:xfrm>
          <a:prstGeom prst="rect">
            <a:avLst/>
          </a:prstGeom>
          <a:noFill/>
          <a:ln/>
        </p:spPr>
        <p:txBody>
          <a:bodyPr wrap="square" lIns="0" tIns="0" rIns="0" bIns="0" rtlCol="0" anchor="t" vert="horz"/>
          <a:lstStyle/>
          <a:p>
            <a:pPr algn="l" indent="0" marL="0">
              <a:lnSpc>
                <a:spcPts val="1800"/>
              </a:lnSpc>
              <a:buNone/>
            </a:pPr>
            <a:r>
              <a:rPr lang="en-US" sz="1200" b="1" dirty="0">
                <a:solidFill>
                  <a:srgbClr val="FFFFFF"/>
                </a:solidFill>
                <a:latin typeface="Roboto" pitchFamily="34" charset="0"/>
                <a:ea typeface="Roboto" pitchFamily="34" charset="-122"/>
                <a:cs typeface="Roboto" pitchFamily="34" charset="-120"/>
              </a:rPr>
              <a:t>關節編号</a:t>
            </a:r>
            <a:endParaRPr lang="en-US" sz="1200" dirty="0"/>
          </a:p>
        </p:txBody>
      </p:sp>
      <p:sp>
        <p:nvSpPr>
          <p:cNvPr id="35" name="Text 5"/>
          <p:cNvSpPr/>
          <p:nvPr/>
        </p:nvSpPr>
        <p:spPr>
          <a:xfrm>
            <a:off x="7437983" y="1447800"/>
            <a:ext cx="1217831" cy="609600"/>
          </a:xfrm>
          <a:prstGeom prst="rect">
            <a:avLst/>
          </a:prstGeom>
          <a:noFill/>
          <a:ln/>
        </p:spPr>
        <p:txBody>
          <a:bodyPr wrap="square" lIns="0" tIns="0" rIns="0" bIns="0" rtlCol="0" anchor="t" vert="horz"/>
          <a:lstStyle/>
          <a:p>
            <a:pPr algn="l" indent="0" marL="0">
              <a:lnSpc>
                <a:spcPts val="1800"/>
              </a:lnSpc>
              <a:buNone/>
            </a:pPr>
            <a:r>
              <a:rPr lang="en-US" sz="1200" b="1" dirty="0">
                <a:solidFill>
                  <a:srgbClr val="FFFFFF"/>
                </a:solidFill>
                <a:latin typeface="Roboto" pitchFamily="34" charset="0"/>
                <a:ea typeface="Roboto" pitchFamily="34" charset="-122"/>
                <a:cs typeface="Roboto" pitchFamily="34" charset="-120"/>
              </a:rPr>
              <a:t>關節名稱</a:t>
            </a:r>
            <a:endParaRPr lang="en-US" sz="1200" dirty="0"/>
          </a:p>
        </p:txBody>
      </p:sp>
      <p:sp>
        <p:nvSpPr>
          <p:cNvPr id="36" name="Text 6"/>
          <p:cNvSpPr/>
          <p:nvPr/>
        </p:nvSpPr>
        <p:spPr>
          <a:xfrm>
            <a:off x="8452842" y="1447800"/>
            <a:ext cx="1437858" cy="609600"/>
          </a:xfrm>
          <a:prstGeom prst="rect">
            <a:avLst/>
          </a:prstGeom>
          <a:noFill/>
          <a:ln/>
        </p:spPr>
        <p:txBody>
          <a:bodyPr wrap="square" lIns="0" tIns="0" rIns="0" bIns="0" rtlCol="0" anchor="t" vert="horz"/>
          <a:lstStyle/>
          <a:p>
            <a:pPr algn="l" indent="0" marL="0">
              <a:lnSpc>
                <a:spcPts val="1800"/>
              </a:lnSpc>
              <a:buNone/>
            </a:pPr>
            <a:r>
              <a:rPr lang="en-US" sz="1200" b="1" dirty="0">
                <a:solidFill>
                  <a:srgbClr val="FFFFFF"/>
                </a:solidFill>
                <a:latin typeface="Roboto" pitchFamily="34" charset="0"/>
                <a:ea typeface="Roboto" pitchFamily="34" charset="-122"/>
                <a:cs typeface="Roboto" pitchFamily="34" charset="-120"/>
              </a:rPr>
              <a:t>自由度類型</a:t>
            </a:r>
            <a:endParaRPr lang="en-US" sz="1200" dirty="0"/>
          </a:p>
        </p:txBody>
      </p:sp>
      <p:sp>
        <p:nvSpPr>
          <p:cNvPr id="37" name="Text 7"/>
          <p:cNvSpPr/>
          <p:nvPr/>
        </p:nvSpPr>
        <p:spPr>
          <a:xfrm>
            <a:off x="9651057" y="1447800"/>
            <a:ext cx="2083743" cy="609600"/>
          </a:xfrm>
          <a:prstGeom prst="rect">
            <a:avLst/>
          </a:prstGeom>
          <a:noFill/>
          <a:ln/>
        </p:spPr>
        <p:txBody>
          <a:bodyPr wrap="square" lIns="0" tIns="0" rIns="0" bIns="0" rtlCol="0" anchor="t" vert="horz"/>
          <a:lstStyle/>
          <a:p>
            <a:pPr algn="l" indent="0" marL="0">
              <a:lnSpc>
                <a:spcPts val="1800"/>
              </a:lnSpc>
              <a:buNone/>
            </a:pPr>
            <a:r>
              <a:rPr lang="en-US" sz="1200" b="1" dirty="0">
                <a:solidFill>
                  <a:srgbClr val="FFFFFF"/>
                </a:solidFill>
                <a:latin typeface="Roboto" pitchFamily="34" charset="0"/>
                <a:ea typeface="Roboto" pitchFamily="34" charset="-122"/>
                <a:cs typeface="Roboto" pitchFamily="34" charset="-120"/>
              </a:rPr>
              <a:t>功能描述</a:t>
            </a:r>
            <a:endParaRPr lang="en-US" sz="1200" dirty="0"/>
          </a:p>
        </p:txBody>
      </p:sp>
      <p:sp>
        <p:nvSpPr>
          <p:cNvPr id="38" name="Text 8"/>
          <p:cNvSpPr/>
          <p:nvPr/>
        </p:nvSpPr>
        <p:spPr>
          <a:xfrm>
            <a:off x="6553200" y="2057400"/>
            <a:ext cx="1061740" cy="609600"/>
          </a:xfrm>
          <a:prstGeom prst="rect">
            <a:avLst/>
          </a:prstGeom>
          <a:noFill/>
          <a:ln/>
        </p:spPr>
        <p:txBody>
          <a:bodyPr wrap="square" lIns="0" tIns="0" rIns="0" bIns="0" rtlCol="0" anchor="t" vert="horz"/>
          <a:lstStyle/>
          <a:p>
            <a:pPr indent="0" marL="0">
              <a:lnSpc>
                <a:spcPts val="1800"/>
              </a:lnSpc>
              <a:buNone/>
            </a:pPr>
            <a:r>
              <a:rPr lang="en-US" sz="1200" dirty="0">
                <a:solidFill>
                  <a:srgbClr val="D1D5DB"/>
                </a:solidFill>
                <a:latin typeface="Roboto" pitchFamily="34" charset="0"/>
                <a:ea typeface="Roboto" pitchFamily="34" charset="-122"/>
                <a:cs typeface="Roboto" pitchFamily="34" charset="-120"/>
              </a:rPr>
              <a:t>Joint 1</a:t>
            </a:r>
            <a:endParaRPr lang="en-US" sz="1200" dirty="0"/>
          </a:p>
        </p:txBody>
      </p:sp>
      <p:sp>
        <p:nvSpPr>
          <p:cNvPr id="39" name="Text 9"/>
          <p:cNvSpPr/>
          <p:nvPr/>
        </p:nvSpPr>
        <p:spPr>
          <a:xfrm>
            <a:off x="7437983" y="2057400"/>
            <a:ext cx="1014859" cy="609600"/>
          </a:xfrm>
          <a:prstGeom prst="rect">
            <a:avLst/>
          </a:prstGeom>
          <a:noFill/>
          <a:ln/>
        </p:spPr>
        <p:txBody>
          <a:bodyPr wrap="square" lIns="0" tIns="0" rIns="0" bIns="0" rtlCol="0" anchor="t" vert="horz"/>
          <a:lstStyle/>
          <a:p>
            <a:pPr indent="0" marL="0">
              <a:lnSpc>
                <a:spcPts val="1800"/>
              </a:lnSpc>
              <a:buNone/>
            </a:pPr>
            <a:r>
              <a:rPr lang="en-US" sz="1200" dirty="0">
                <a:solidFill>
                  <a:srgbClr val="D1D5DB"/>
                </a:solidFill>
                <a:latin typeface="Roboto" pitchFamily="34" charset="0"/>
                <a:ea typeface="Roboto" pitchFamily="34" charset="-122"/>
                <a:cs typeface="Roboto" pitchFamily="34" charset="-120"/>
              </a:rPr>
              <a:t>Base</a:t>
            </a:r>
            <a:endParaRPr lang="en-US" sz="1200" dirty="0"/>
          </a:p>
        </p:txBody>
      </p:sp>
      <p:sp>
        <p:nvSpPr>
          <p:cNvPr id="40" name="Text 10"/>
          <p:cNvSpPr/>
          <p:nvPr/>
        </p:nvSpPr>
        <p:spPr>
          <a:xfrm>
            <a:off x="8643342" y="2057400"/>
            <a:ext cx="1198215" cy="609600"/>
          </a:xfrm>
          <a:prstGeom prst="rect">
            <a:avLst/>
          </a:prstGeom>
          <a:noFill/>
          <a:ln/>
        </p:spPr>
        <p:txBody>
          <a:bodyPr wrap="square" lIns="0" tIns="0" rIns="0" bIns="0" rtlCol="0" anchor="t" vert="horz"/>
          <a:lstStyle/>
          <a:p>
            <a:pPr indent="0" marL="0">
              <a:lnSpc>
                <a:spcPts val="1800"/>
              </a:lnSpc>
              <a:buNone/>
            </a:pPr>
            <a:r>
              <a:rPr lang="en-US" sz="1200" dirty="0">
                <a:solidFill>
                  <a:srgbClr val="D1D5DB"/>
                </a:solidFill>
                <a:latin typeface="Roboto" pitchFamily="34" charset="0"/>
                <a:ea typeface="Roboto" pitchFamily="34" charset="-122"/>
                <a:cs typeface="Roboto" pitchFamily="34" charset="-120"/>
              </a:rPr>
              <a:t> Yaw (偏航)</a:t>
            </a:r>
            <a:endParaRPr lang="en-US" sz="1200" dirty="0"/>
          </a:p>
        </p:txBody>
      </p:sp>
      <p:sp>
        <p:nvSpPr>
          <p:cNvPr id="41" name="Text 11"/>
          <p:cNvSpPr/>
          <p:nvPr/>
        </p:nvSpPr>
        <p:spPr>
          <a:xfrm>
            <a:off x="9651057" y="2057400"/>
            <a:ext cx="2083743" cy="609600"/>
          </a:xfrm>
          <a:prstGeom prst="rect">
            <a:avLst/>
          </a:prstGeom>
          <a:noFill/>
          <a:ln/>
        </p:spPr>
        <p:txBody>
          <a:bodyPr wrap="square" lIns="0" tIns="0" rIns="0" bIns="0" rtlCol="0" anchor="t" vert="horz"/>
          <a:lstStyle/>
          <a:p>
            <a:pPr indent="0" marL="0">
              <a:lnSpc>
                <a:spcPts val="1800"/>
              </a:lnSpc>
              <a:buNone/>
            </a:pPr>
            <a:r>
              <a:rPr lang="en-US" sz="1200" dirty="0">
                <a:solidFill>
                  <a:srgbClr val="D1D5DB"/>
                </a:solidFill>
                <a:latin typeface="Roboto" pitchFamily="34" charset="0"/>
                <a:ea typeface="Roboto" pitchFamily="34" charset="-122"/>
                <a:cs typeface="Roboto" pitchFamily="34" charset="-120"/>
              </a:rPr>
              <a:t>控制手臂在水平面的整體旋轉</a:t>
            </a:r>
            <a:endParaRPr lang="en-US" sz="1200" dirty="0"/>
          </a:p>
        </p:txBody>
      </p:sp>
      <p:sp>
        <p:nvSpPr>
          <p:cNvPr id="42" name="Text 12"/>
          <p:cNvSpPr/>
          <p:nvPr/>
        </p:nvSpPr>
        <p:spPr>
          <a:xfrm>
            <a:off x="6553200" y="2667000"/>
            <a:ext cx="1061740" cy="609600"/>
          </a:xfrm>
          <a:prstGeom prst="rect">
            <a:avLst/>
          </a:prstGeom>
          <a:noFill/>
          <a:ln/>
        </p:spPr>
        <p:txBody>
          <a:bodyPr wrap="square" lIns="0" tIns="0" rIns="0" bIns="0" rtlCol="0" anchor="t" vert="horz"/>
          <a:lstStyle/>
          <a:p>
            <a:pPr indent="0" marL="0">
              <a:lnSpc>
                <a:spcPts val="1800"/>
              </a:lnSpc>
              <a:buNone/>
            </a:pPr>
            <a:r>
              <a:rPr lang="en-US" sz="1200" dirty="0">
                <a:solidFill>
                  <a:srgbClr val="D1D5DB"/>
                </a:solidFill>
                <a:latin typeface="Roboto" pitchFamily="34" charset="0"/>
                <a:ea typeface="Roboto" pitchFamily="34" charset="-122"/>
                <a:cs typeface="Roboto" pitchFamily="34" charset="-120"/>
              </a:rPr>
              <a:t>Joint 2</a:t>
            </a:r>
            <a:endParaRPr lang="en-US" sz="1200" dirty="0"/>
          </a:p>
        </p:txBody>
      </p:sp>
      <p:sp>
        <p:nvSpPr>
          <p:cNvPr id="43" name="Text 13"/>
          <p:cNvSpPr/>
          <p:nvPr/>
        </p:nvSpPr>
        <p:spPr>
          <a:xfrm>
            <a:off x="7437983" y="2667000"/>
            <a:ext cx="1217831" cy="609600"/>
          </a:xfrm>
          <a:prstGeom prst="rect">
            <a:avLst/>
          </a:prstGeom>
          <a:noFill/>
          <a:ln/>
        </p:spPr>
        <p:txBody>
          <a:bodyPr wrap="square" lIns="0" tIns="0" rIns="0" bIns="0" rtlCol="0" anchor="t" vert="horz"/>
          <a:lstStyle/>
          <a:p>
            <a:pPr indent="0" marL="0">
              <a:lnSpc>
                <a:spcPts val="1800"/>
              </a:lnSpc>
              <a:buNone/>
            </a:pPr>
            <a:r>
              <a:rPr lang="en-US" sz="1200" dirty="0">
                <a:solidFill>
                  <a:srgbClr val="D1D5DB"/>
                </a:solidFill>
                <a:latin typeface="Roboto" pitchFamily="34" charset="0"/>
                <a:ea typeface="Roboto" pitchFamily="34" charset="-122"/>
                <a:cs typeface="Roboto" pitchFamily="34" charset="-120"/>
              </a:rPr>
              <a:t>Shoulder</a:t>
            </a:r>
            <a:endParaRPr lang="en-US" sz="1200" dirty="0"/>
          </a:p>
        </p:txBody>
      </p:sp>
      <p:sp>
        <p:nvSpPr>
          <p:cNvPr id="44" name="Text 14"/>
          <p:cNvSpPr/>
          <p:nvPr/>
        </p:nvSpPr>
        <p:spPr>
          <a:xfrm>
            <a:off x="8567142" y="2667000"/>
            <a:ext cx="1198215" cy="609600"/>
          </a:xfrm>
          <a:prstGeom prst="rect">
            <a:avLst/>
          </a:prstGeom>
          <a:noFill/>
          <a:ln/>
        </p:spPr>
        <p:txBody>
          <a:bodyPr wrap="square" lIns="0" tIns="0" rIns="0" bIns="0" rtlCol="0" anchor="t" vert="horz"/>
          <a:lstStyle/>
          <a:p>
            <a:pPr indent="0" marL="0">
              <a:lnSpc>
                <a:spcPts val="1800"/>
              </a:lnSpc>
              <a:buNone/>
            </a:pPr>
            <a:r>
              <a:rPr lang="en-US" sz="1200" dirty="0">
                <a:solidFill>
                  <a:srgbClr val="D1D5DB"/>
                </a:solidFill>
                <a:latin typeface="Roboto" pitchFamily="34" charset="0"/>
                <a:ea typeface="Roboto" pitchFamily="34" charset="-122"/>
                <a:cs typeface="Roboto" pitchFamily="34" charset="-120"/>
              </a:rPr>
              <a:t> Pitch (俯仰)</a:t>
            </a:r>
            <a:endParaRPr lang="en-US" sz="1200" dirty="0"/>
          </a:p>
        </p:txBody>
      </p:sp>
      <p:sp>
        <p:nvSpPr>
          <p:cNvPr id="45" name="Text 15"/>
          <p:cNvSpPr/>
          <p:nvPr/>
        </p:nvSpPr>
        <p:spPr>
          <a:xfrm>
            <a:off x="9651057" y="2667000"/>
            <a:ext cx="2083743" cy="609600"/>
          </a:xfrm>
          <a:prstGeom prst="rect">
            <a:avLst/>
          </a:prstGeom>
          <a:noFill/>
          <a:ln/>
        </p:spPr>
        <p:txBody>
          <a:bodyPr wrap="square" lIns="0" tIns="0" rIns="0" bIns="0" rtlCol="0" anchor="t" vert="horz"/>
          <a:lstStyle/>
          <a:p>
            <a:pPr indent="0" marL="0">
              <a:lnSpc>
                <a:spcPts val="1800"/>
              </a:lnSpc>
              <a:buNone/>
            </a:pPr>
            <a:r>
              <a:rPr lang="en-US" sz="1200" dirty="0">
                <a:solidFill>
                  <a:srgbClr val="D1D5DB"/>
                </a:solidFill>
                <a:latin typeface="Roboto" pitchFamily="34" charset="0"/>
                <a:ea typeface="Roboto" pitchFamily="34" charset="-122"/>
                <a:cs typeface="Roboto" pitchFamily="34" charset="-120"/>
              </a:rPr>
              <a:t>控制手臂主臂的抬升與下降</a:t>
            </a:r>
            <a:endParaRPr lang="en-US" sz="1200" dirty="0"/>
          </a:p>
        </p:txBody>
      </p:sp>
      <p:sp>
        <p:nvSpPr>
          <p:cNvPr id="46" name="Text 16"/>
          <p:cNvSpPr/>
          <p:nvPr/>
        </p:nvSpPr>
        <p:spPr>
          <a:xfrm>
            <a:off x="6553200" y="3276600"/>
            <a:ext cx="1061740" cy="609600"/>
          </a:xfrm>
          <a:prstGeom prst="rect">
            <a:avLst/>
          </a:prstGeom>
          <a:noFill/>
          <a:ln/>
        </p:spPr>
        <p:txBody>
          <a:bodyPr wrap="square" lIns="0" tIns="0" rIns="0" bIns="0" rtlCol="0" anchor="t" vert="horz"/>
          <a:lstStyle/>
          <a:p>
            <a:pPr indent="0" marL="0">
              <a:lnSpc>
                <a:spcPts val="1800"/>
              </a:lnSpc>
              <a:buNone/>
            </a:pPr>
            <a:r>
              <a:rPr lang="en-US" sz="1200" dirty="0">
                <a:solidFill>
                  <a:srgbClr val="D1D5DB"/>
                </a:solidFill>
                <a:latin typeface="Roboto" pitchFamily="34" charset="0"/>
                <a:ea typeface="Roboto" pitchFamily="34" charset="-122"/>
                <a:cs typeface="Roboto" pitchFamily="34" charset="-120"/>
              </a:rPr>
              <a:t>Joint 3</a:t>
            </a:r>
            <a:endParaRPr lang="en-US" sz="1200" dirty="0"/>
          </a:p>
        </p:txBody>
      </p:sp>
      <p:sp>
        <p:nvSpPr>
          <p:cNvPr id="47" name="Text 17"/>
          <p:cNvSpPr/>
          <p:nvPr/>
        </p:nvSpPr>
        <p:spPr>
          <a:xfrm>
            <a:off x="7437983" y="3276600"/>
            <a:ext cx="1014859" cy="609600"/>
          </a:xfrm>
          <a:prstGeom prst="rect">
            <a:avLst/>
          </a:prstGeom>
          <a:noFill/>
          <a:ln/>
        </p:spPr>
        <p:txBody>
          <a:bodyPr wrap="square" lIns="0" tIns="0" rIns="0" bIns="0" rtlCol="0" anchor="t" vert="horz"/>
          <a:lstStyle/>
          <a:p>
            <a:pPr indent="0" marL="0">
              <a:lnSpc>
                <a:spcPts val="1800"/>
              </a:lnSpc>
              <a:buNone/>
            </a:pPr>
            <a:r>
              <a:rPr lang="en-US" sz="1200" dirty="0">
                <a:solidFill>
                  <a:srgbClr val="D1D5DB"/>
                </a:solidFill>
                <a:latin typeface="Roboto" pitchFamily="34" charset="0"/>
                <a:ea typeface="Roboto" pitchFamily="34" charset="-122"/>
                <a:cs typeface="Roboto" pitchFamily="34" charset="-120"/>
              </a:rPr>
              <a:t>Elbow</a:t>
            </a:r>
            <a:endParaRPr lang="en-US" sz="1200" dirty="0"/>
          </a:p>
        </p:txBody>
      </p:sp>
      <p:sp>
        <p:nvSpPr>
          <p:cNvPr id="48" name="Text 18"/>
          <p:cNvSpPr/>
          <p:nvPr/>
        </p:nvSpPr>
        <p:spPr>
          <a:xfrm>
            <a:off x="8567142" y="3276600"/>
            <a:ext cx="1198215" cy="609600"/>
          </a:xfrm>
          <a:prstGeom prst="rect">
            <a:avLst/>
          </a:prstGeom>
          <a:noFill/>
          <a:ln/>
        </p:spPr>
        <p:txBody>
          <a:bodyPr wrap="square" lIns="0" tIns="0" rIns="0" bIns="0" rtlCol="0" anchor="t" vert="horz"/>
          <a:lstStyle/>
          <a:p>
            <a:pPr indent="0" marL="0">
              <a:lnSpc>
                <a:spcPts val="1800"/>
              </a:lnSpc>
              <a:buNone/>
            </a:pPr>
            <a:r>
              <a:rPr lang="en-US" sz="1200" dirty="0">
                <a:solidFill>
                  <a:srgbClr val="D1D5DB"/>
                </a:solidFill>
                <a:latin typeface="Roboto" pitchFamily="34" charset="0"/>
                <a:ea typeface="Roboto" pitchFamily="34" charset="-122"/>
                <a:cs typeface="Roboto" pitchFamily="34" charset="-120"/>
              </a:rPr>
              <a:t> Pitch (俯仰)</a:t>
            </a:r>
            <a:endParaRPr lang="en-US" sz="1200" dirty="0"/>
          </a:p>
        </p:txBody>
      </p:sp>
      <p:sp>
        <p:nvSpPr>
          <p:cNvPr id="49" name="Text 19"/>
          <p:cNvSpPr/>
          <p:nvPr/>
        </p:nvSpPr>
        <p:spPr>
          <a:xfrm>
            <a:off x="9651057" y="3276600"/>
            <a:ext cx="2083743" cy="609600"/>
          </a:xfrm>
          <a:prstGeom prst="rect">
            <a:avLst/>
          </a:prstGeom>
          <a:noFill/>
          <a:ln/>
        </p:spPr>
        <p:txBody>
          <a:bodyPr wrap="square" lIns="0" tIns="0" rIns="0" bIns="0" rtlCol="0" anchor="t" vert="horz"/>
          <a:lstStyle/>
          <a:p>
            <a:pPr indent="0" marL="0">
              <a:lnSpc>
                <a:spcPts val="1800"/>
              </a:lnSpc>
              <a:buNone/>
            </a:pPr>
            <a:r>
              <a:rPr lang="en-US" sz="1200" dirty="0">
                <a:solidFill>
                  <a:srgbClr val="D1D5DB"/>
                </a:solidFill>
                <a:latin typeface="Roboto" pitchFamily="34" charset="0"/>
                <a:ea typeface="Roboto" pitchFamily="34" charset="-122"/>
                <a:cs typeface="Roboto" pitchFamily="34" charset="-120"/>
              </a:rPr>
              <a:t>控制手臂前臂的彎曲與伸展</a:t>
            </a:r>
            <a:endParaRPr lang="en-US" sz="1200" dirty="0"/>
          </a:p>
        </p:txBody>
      </p:sp>
      <p:sp>
        <p:nvSpPr>
          <p:cNvPr id="50" name="Text 20"/>
          <p:cNvSpPr/>
          <p:nvPr/>
        </p:nvSpPr>
        <p:spPr>
          <a:xfrm>
            <a:off x="6553200" y="3886200"/>
            <a:ext cx="1061740" cy="609600"/>
          </a:xfrm>
          <a:prstGeom prst="rect">
            <a:avLst/>
          </a:prstGeom>
          <a:noFill/>
          <a:ln/>
        </p:spPr>
        <p:txBody>
          <a:bodyPr wrap="square" lIns="0" tIns="0" rIns="0" bIns="0" rtlCol="0" anchor="t" vert="horz"/>
          <a:lstStyle/>
          <a:p>
            <a:pPr indent="0" marL="0">
              <a:lnSpc>
                <a:spcPts val="1800"/>
              </a:lnSpc>
              <a:buNone/>
            </a:pPr>
            <a:r>
              <a:rPr lang="en-US" sz="1200" dirty="0">
                <a:solidFill>
                  <a:srgbClr val="D1D5DB"/>
                </a:solidFill>
                <a:latin typeface="Roboto" pitchFamily="34" charset="0"/>
                <a:ea typeface="Roboto" pitchFamily="34" charset="-122"/>
                <a:cs typeface="Roboto" pitchFamily="34" charset="-120"/>
              </a:rPr>
              <a:t>Joint 4</a:t>
            </a:r>
            <a:endParaRPr lang="en-US" sz="1200" dirty="0"/>
          </a:p>
        </p:txBody>
      </p:sp>
      <p:sp>
        <p:nvSpPr>
          <p:cNvPr id="51" name="Text 21"/>
          <p:cNvSpPr/>
          <p:nvPr/>
        </p:nvSpPr>
        <p:spPr>
          <a:xfrm>
            <a:off x="7437983" y="3886200"/>
            <a:ext cx="1014859" cy="609600"/>
          </a:xfrm>
          <a:prstGeom prst="rect">
            <a:avLst/>
          </a:prstGeom>
          <a:noFill/>
          <a:ln/>
        </p:spPr>
        <p:txBody>
          <a:bodyPr wrap="square" lIns="0" tIns="0" rIns="0" bIns="0" rtlCol="0" anchor="t" vert="horz"/>
          <a:lstStyle/>
          <a:p>
            <a:pPr indent="0" marL="0">
              <a:lnSpc>
                <a:spcPts val="1800"/>
              </a:lnSpc>
              <a:buNone/>
            </a:pPr>
            <a:r>
              <a:rPr lang="en-US" sz="1200" dirty="0">
                <a:solidFill>
                  <a:srgbClr val="D1D5DB"/>
                </a:solidFill>
                <a:latin typeface="Roboto" pitchFamily="34" charset="0"/>
                <a:ea typeface="Roboto" pitchFamily="34" charset="-122"/>
                <a:cs typeface="Roboto" pitchFamily="34" charset="-120"/>
              </a:rPr>
              <a:t>Wrist Pitch</a:t>
            </a:r>
            <a:endParaRPr lang="en-US" sz="1200" dirty="0"/>
          </a:p>
        </p:txBody>
      </p:sp>
      <p:sp>
        <p:nvSpPr>
          <p:cNvPr id="52" name="Text 22"/>
          <p:cNvSpPr/>
          <p:nvPr/>
        </p:nvSpPr>
        <p:spPr>
          <a:xfrm>
            <a:off x="8567142" y="3886200"/>
            <a:ext cx="1198215" cy="609600"/>
          </a:xfrm>
          <a:prstGeom prst="rect">
            <a:avLst/>
          </a:prstGeom>
          <a:noFill/>
          <a:ln/>
        </p:spPr>
        <p:txBody>
          <a:bodyPr wrap="square" lIns="0" tIns="0" rIns="0" bIns="0" rtlCol="0" anchor="t" vert="horz"/>
          <a:lstStyle/>
          <a:p>
            <a:pPr indent="0" marL="0">
              <a:lnSpc>
                <a:spcPts val="1800"/>
              </a:lnSpc>
              <a:buNone/>
            </a:pPr>
            <a:r>
              <a:rPr lang="en-US" sz="1200" dirty="0">
                <a:solidFill>
                  <a:srgbClr val="D1D5DB"/>
                </a:solidFill>
                <a:latin typeface="Roboto" pitchFamily="34" charset="0"/>
                <a:ea typeface="Roboto" pitchFamily="34" charset="-122"/>
                <a:cs typeface="Roboto" pitchFamily="34" charset="-120"/>
              </a:rPr>
              <a:t> Pitch (俯仰)</a:t>
            </a:r>
            <a:endParaRPr lang="en-US" sz="1200" dirty="0"/>
          </a:p>
        </p:txBody>
      </p:sp>
      <p:sp>
        <p:nvSpPr>
          <p:cNvPr id="53" name="Text 23"/>
          <p:cNvSpPr/>
          <p:nvPr/>
        </p:nvSpPr>
        <p:spPr>
          <a:xfrm>
            <a:off x="9651057" y="3886200"/>
            <a:ext cx="2500491" cy="609600"/>
          </a:xfrm>
          <a:prstGeom prst="rect">
            <a:avLst/>
          </a:prstGeom>
          <a:noFill/>
          <a:ln/>
        </p:spPr>
        <p:txBody>
          <a:bodyPr wrap="square" lIns="0" tIns="0" rIns="0" bIns="0" rtlCol="0" anchor="t" vert="horz"/>
          <a:lstStyle/>
          <a:p>
            <a:pPr indent="0" marL="0">
              <a:lnSpc>
                <a:spcPts val="1800"/>
              </a:lnSpc>
              <a:buNone/>
            </a:pPr>
            <a:r>
              <a:rPr lang="en-US" sz="1200" dirty="0">
                <a:solidFill>
                  <a:srgbClr val="D1D5DB"/>
                </a:solidFill>
                <a:latin typeface="Roboto" pitchFamily="34" charset="0"/>
                <a:ea typeface="Roboto" pitchFamily="34" charset="-122"/>
                <a:cs typeface="Roboto" pitchFamily="34" charset="-120"/>
              </a:rPr>
              <a:t>控制腕部的上下擺動</a:t>
            </a:r>
            <a:endParaRPr lang="en-US" sz="1200" dirty="0"/>
          </a:p>
        </p:txBody>
      </p:sp>
      <p:sp>
        <p:nvSpPr>
          <p:cNvPr id="54" name="Text 24"/>
          <p:cNvSpPr/>
          <p:nvPr/>
        </p:nvSpPr>
        <p:spPr>
          <a:xfrm>
            <a:off x="6553200" y="4495800"/>
            <a:ext cx="1061740" cy="609600"/>
          </a:xfrm>
          <a:prstGeom prst="rect">
            <a:avLst/>
          </a:prstGeom>
          <a:noFill/>
          <a:ln/>
        </p:spPr>
        <p:txBody>
          <a:bodyPr wrap="square" lIns="0" tIns="0" rIns="0" bIns="0" rtlCol="0" anchor="t" vert="horz"/>
          <a:lstStyle/>
          <a:p>
            <a:pPr indent="0" marL="0">
              <a:lnSpc>
                <a:spcPts val="1800"/>
              </a:lnSpc>
              <a:buNone/>
            </a:pPr>
            <a:r>
              <a:rPr lang="en-US" sz="1200" dirty="0">
                <a:solidFill>
                  <a:srgbClr val="D1D5DB"/>
                </a:solidFill>
                <a:latin typeface="Roboto" pitchFamily="34" charset="0"/>
                <a:ea typeface="Roboto" pitchFamily="34" charset="-122"/>
                <a:cs typeface="Roboto" pitchFamily="34" charset="-120"/>
              </a:rPr>
              <a:t>Joint 5</a:t>
            </a:r>
            <a:endParaRPr lang="en-US" sz="1200" dirty="0"/>
          </a:p>
        </p:txBody>
      </p:sp>
      <p:sp>
        <p:nvSpPr>
          <p:cNvPr id="55" name="Text 25"/>
          <p:cNvSpPr/>
          <p:nvPr/>
        </p:nvSpPr>
        <p:spPr>
          <a:xfrm>
            <a:off x="7437983" y="4495800"/>
            <a:ext cx="1217831" cy="609600"/>
          </a:xfrm>
          <a:prstGeom prst="rect">
            <a:avLst/>
          </a:prstGeom>
          <a:noFill/>
          <a:ln/>
        </p:spPr>
        <p:txBody>
          <a:bodyPr wrap="square" lIns="0" tIns="0" rIns="0" bIns="0" rtlCol="0" anchor="t" vert="horz"/>
          <a:lstStyle/>
          <a:p>
            <a:pPr indent="0" marL="0">
              <a:lnSpc>
                <a:spcPts val="1800"/>
              </a:lnSpc>
              <a:buNone/>
            </a:pPr>
            <a:r>
              <a:rPr lang="en-US" sz="1200" dirty="0">
                <a:solidFill>
                  <a:srgbClr val="D1D5DB"/>
                </a:solidFill>
                <a:latin typeface="Roboto" pitchFamily="34" charset="0"/>
                <a:ea typeface="Roboto" pitchFamily="34" charset="-122"/>
                <a:cs typeface="Roboto" pitchFamily="34" charset="-120"/>
              </a:rPr>
              <a:t>Wrist Roll</a:t>
            </a:r>
            <a:endParaRPr lang="en-US" sz="1200" dirty="0"/>
          </a:p>
        </p:txBody>
      </p:sp>
      <p:sp>
        <p:nvSpPr>
          <p:cNvPr id="56" name="Text 26"/>
          <p:cNvSpPr/>
          <p:nvPr/>
        </p:nvSpPr>
        <p:spPr>
          <a:xfrm>
            <a:off x="8643342" y="4495800"/>
            <a:ext cx="1198215" cy="609600"/>
          </a:xfrm>
          <a:prstGeom prst="rect">
            <a:avLst/>
          </a:prstGeom>
          <a:noFill/>
          <a:ln/>
        </p:spPr>
        <p:txBody>
          <a:bodyPr wrap="square" lIns="0" tIns="0" rIns="0" bIns="0" rtlCol="0" anchor="t" vert="horz"/>
          <a:lstStyle/>
          <a:p>
            <a:pPr indent="0" marL="0">
              <a:lnSpc>
                <a:spcPts val="1800"/>
              </a:lnSpc>
              <a:buNone/>
            </a:pPr>
            <a:r>
              <a:rPr lang="en-US" sz="1200" dirty="0">
                <a:solidFill>
                  <a:srgbClr val="D1D5DB"/>
                </a:solidFill>
                <a:latin typeface="Roboto" pitchFamily="34" charset="0"/>
                <a:ea typeface="Roboto" pitchFamily="34" charset="-122"/>
                <a:cs typeface="Roboto" pitchFamily="34" charset="-120"/>
              </a:rPr>
              <a:t> Roll (滾轉)</a:t>
            </a:r>
            <a:endParaRPr lang="en-US" sz="1200" dirty="0"/>
          </a:p>
        </p:txBody>
      </p:sp>
      <p:sp>
        <p:nvSpPr>
          <p:cNvPr id="57" name="Text 27"/>
          <p:cNvSpPr/>
          <p:nvPr/>
        </p:nvSpPr>
        <p:spPr>
          <a:xfrm>
            <a:off x="9651057" y="4495800"/>
            <a:ext cx="2500491" cy="609600"/>
          </a:xfrm>
          <a:prstGeom prst="rect">
            <a:avLst/>
          </a:prstGeom>
          <a:noFill/>
          <a:ln/>
        </p:spPr>
        <p:txBody>
          <a:bodyPr wrap="square" lIns="0" tIns="0" rIns="0" bIns="0" rtlCol="0" anchor="t" vert="horz"/>
          <a:lstStyle/>
          <a:p>
            <a:pPr indent="0" marL="0">
              <a:lnSpc>
                <a:spcPts val="1800"/>
              </a:lnSpc>
              <a:buNone/>
            </a:pPr>
            <a:r>
              <a:rPr lang="en-US" sz="1200" dirty="0">
                <a:solidFill>
                  <a:srgbClr val="D1D5DB"/>
                </a:solidFill>
                <a:latin typeface="Roboto" pitchFamily="34" charset="0"/>
                <a:ea typeface="Roboto" pitchFamily="34" charset="-122"/>
                <a:cs typeface="Roboto" pitchFamily="34" charset="-120"/>
              </a:rPr>
              <a:t>控制腕部的自身旋轉</a:t>
            </a:r>
            <a:endParaRPr lang="en-US" sz="1200" dirty="0"/>
          </a:p>
        </p:txBody>
      </p:sp>
      <p:sp>
        <p:nvSpPr>
          <p:cNvPr id="58" name="Text 28"/>
          <p:cNvSpPr/>
          <p:nvPr/>
        </p:nvSpPr>
        <p:spPr>
          <a:xfrm>
            <a:off x="6762750" y="5372100"/>
            <a:ext cx="4953000" cy="266700"/>
          </a:xfrm>
          <a:prstGeom prst="rect">
            <a:avLst/>
          </a:prstGeom>
          <a:noFill/>
          <a:ln/>
        </p:spPr>
        <p:txBody>
          <a:bodyPr wrap="square" lIns="0" tIns="0" rIns="0" bIns="0" rtlCol="0" anchor="t" vert="horz"/>
          <a:lstStyle/>
          <a:p>
            <a:pPr indent="0" marL="0">
              <a:lnSpc>
                <a:spcPts val="2100"/>
              </a:lnSpc>
              <a:buNone/>
            </a:pPr>
            <a:r>
              <a:rPr lang="en-US" sz="1350" b="1" dirty="0">
                <a:solidFill>
                  <a:srgbClr val="FFFFFF"/>
                </a:solidFill>
                <a:latin typeface="Roboto" pitchFamily="34" charset="0"/>
                <a:ea typeface="Roboto" pitchFamily="34" charset="-122"/>
                <a:cs typeface="Roboto" pitchFamily="34" charset="-120"/>
              </a:rPr>
              <a:t> 機器手臂座標系</a:t>
            </a:r>
            <a:endParaRPr lang="en-US" sz="1350" dirty="0"/>
          </a:p>
        </p:txBody>
      </p:sp>
      <p:sp>
        <p:nvSpPr>
          <p:cNvPr id="59" name="Text 29"/>
          <p:cNvSpPr/>
          <p:nvPr/>
        </p:nvSpPr>
        <p:spPr>
          <a:xfrm>
            <a:off x="6515100" y="5676900"/>
            <a:ext cx="4953000" cy="381000"/>
          </a:xfrm>
          <a:prstGeom prst="rect">
            <a:avLst/>
          </a:prstGeom>
          <a:noFill/>
          <a:ln/>
        </p:spPr>
        <p:txBody>
          <a:bodyPr wrap="square" lIns="0" tIns="0" rIns="0" bIns="0" rtlCol="0" anchor="t" vert="horz"/>
          <a:lstStyle/>
          <a:p>
            <a:pPr indent="0" marL="0">
              <a:lnSpc>
                <a:spcPts val="1500"/>
              </a:lnSpc>
              <a:buNone/>
            </a:pPr>
            <a:r>
              <a:rPr lang="en-US" sz="1050" dirty="0">
                <a:solidFill>
                  <a:srgbClr val="D1D5DB"/>
                </a:solidFill>
                <a:latin typeface="Roboto" pitchFamily="34" charset="0"/>
                <a:ea typeface="Roboto" pitchFamily="34" charset="-122"/>
                <a:cs typeface="Roboto" pitchFamily="34" charset="-120"/>
              </a:rPr>
              <a:t>每個關節都有一個對應的旋轉軸，通過控制各關節的旋轉，可以精確地定位末端效應器在三維空間中的位置和姿態。</a:t>
            </a:r>
            <a:endParaRPr lang="en-US" sz="1050" dirty="0"/>
          </a:p>
        </p:txBody>
      </p:sp>
      <p:sp>
        <p:nvSpPr>
          <p:cNvPr id="60" name="Text 30"/>
          <p:cNvSpPr/>
          <p:nvPr/>
        </p:nvSpPr>
        <p:spPr>
          <a:xfrm>
            <a:off x="11468100" y="6438900"/>
            <a:ext cx="411480" cy="190500"/>
          </a:xfrm>
          <a:prstGeom prst="rect">
            <a:avLst/>
          </a:prstGeom>
          <a:noFill/>
          <a:ln/>
        </p:spPr>
        <p:txBody>
          <a:bodyPr wrap="square" lIns="0" tIns="0" rIns="0" bIns="0" rtlCol="0" anchor="t" vert="horz"/>
          <a:lstStyle/>
          <a:p>
            <a:pPr indent="0" marL="0">
              <a:lnSpc>
                <a:spcPts val="1500"/>
              </a:lnSpc>
              <a:buNone/>
            </a:pPr>
            <a:r>
              <a:rPr lang="en-US" sz="1050" dirty="0">
                <a:solidFill>
                  <a:srgbClr val="6B7280"/>
                </a:solidFill>
                <a:latin typeface="Roboto" pitchFamily="34" charset="0"/>
                <a:ea typeface="Roboto" pitchFamily="34" charset="-122"/>
                <a:cs typeface="Roboto" pitchFamily="34" charset="-120"/>
              </a:rPr>
              <a:t>5 / 20</a:t>
            </a:r>
            <a:endParaRPr lang="en-US" sz="10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2192000" cy="6858000"/>
          </a:xfrm>
          <a:prstGeom prst="rect">
            <a:avLst/>
          </a:prstGeom>
        </p:spPr>
      </p:pic>
      <p:pic>
        <p:nvPicPr>
          <p:cNvPr id="3" name="Image 1" descr="preencoded.png">    </p:cNvPr>
          <p:cNvPicPr>
            <a:picLocks noChangeAspect="1"/>
          </p:cNvPicPr>
          <p:nvPr/>
        </p:nvPicPr>
        <p:blipFill>
          <a:blip r:embed="rId2"/>
          <a:stretch>
            <a:fillRect/>
          </a:stretch>
        </p:blipFill>
        <p:spPr>
          <a:xfrm>
            <a:off x="609600" y="838200"/>
            <a:ext cx="914400" cy="38100"/>
          </a:xfrm>
          <a:prstGeom prst="rect">
            <a:avLst/>
          </a:prstGeom>
        </p:spPr>
      </p:pic>
      <p:pic>
        <p:nvPicPr>
          <p:cNvPr id="4" name="Image 2" descr="preencoded.png">    </p:cNvPr>
          <p:cNvPicPr>
            <a:picLocks noChangeAspect="1"/>
          </p:cNvPicPr>
          <p:nvPr/>
        </p:nvPicPr>
        <p:blipFill>
          <a:blip r:embed="rId3"/>
          <a:stretch>
            <a:fillRect/>
          </a:stretch>
        </p:blipFill>
        <p:spPr>
          <a:xfrm>
            <a:off x="609600" y="1181100"/>
            <a:ext cx="5372100" cy="2400300"/>
          </a:xfrm>
          <a:prstGeom prst="rect">
            <a:avLst/>
          </a:prstGeom>
        </p:spPr>
      </p:pic>
      <p:pic>
        <p:nvPicPr>
          <p:cNvPr id="5" name="Image 3" descr="preencoded.png">    </p:cNvPr>
          <p:cNvPicPr>
            <a:picLocks noChangeAspect="1"/>
          </p:cNvPicPr>
          <p:nvPr/>
        </p:nvPicPr>
        <p:blipFill>
          <a:blip r:embed="rId4"/>
          <a:stretch>
            <a:fillRect/>
          </a:stretch>
        </p:blipFill>
        <p:spPr>
          <a:xfrm>
            <a:off x="762000" y="1333500"/>
            <a:ext cx="381000" cy="381000"/>
          </a:xfrm>
          <a:prstGeom prst="rect">
            <a:avLst/>
          </a:prstGeom>
        </p:spPr>
      </p:pic>
      <p:pic>
        <p:nvPicPr>
          <p:cNvPr id="6" name="Image 4" descr="preencoded.png">    </p:cNvPr>
          <p:cNvPicPr>
            <a:picLocks noChangeAspect="1"/>
          </p:cNvPicPr>
          <p:nvPr/>
        </p:nvPicPr>
        <p:blipFill>
          <a:blip r:embed="rId5"/>
          <a:stretch>
            <a:fillRect/>
          </a:stretch>
        </p:blipFill>
        <p:spPr>
          <a:xfrm>
            <a:off x="885825" y="1390650"/>
            <a:ext cx="133350" cy="266700"/>
          </a:xfrm>
          <a:prstGeom prst="rect">
            <a:avLst/>
          </a:prstGeom>
        </p:spPr>
      </p:pic>
      <p:pic>
        <p:nvPicPr>
          <p:cNvPr id="7" name="Image 5" descr="preencoded.png">    </p:cNvPr>
          <p:cNvPicPr>
            <a:picLocks noChangeAspect="1"/>
          </p:cNvPicPr>
          <p:nvPr/>
        </p:nvPicPr>
        <p:blipFill>
          <a:blip r:embed="rId6"/>
          <a:stretch>
            <a:fillRect/>
          </a:stretch>
        </p:blipFill>
        <p:spPr>
          <a:xfrm>
            <a:off x="762000" y="2171700"/>
            <a:ext cx="5067300" cy="342900"/>
          </a:xfrm>
          <a:prstGeom prst="rect">
            <a:avLst/>
          </a:prstGeom>
        </p:spPr>
      </p:pic>
      <p:pic>
        <p:nvPicPr>
          <p:cNvPr id="8" name="Image 6" descr="preencoded.png">    </p:cNvPr>
          <p:cNvPicPr>
            <a:picLocks noChangeAspect="1"/>
          </p:cNvPicPr>
          <p:nvPr/>
        </p:nvPicPr>
        <p:blipFill>
          <a:blip r:embed="rId7"/>
          <a:stretch>
            <a:fillRect/>
          </a:stretch>
        </p:blipFill>
        <p:spPr>
          <a:xfrm>
            <a:off x="762000" y="2857500"/>
            <a:ext cx="5067300" cy="342900"/>
          </a:xfrm>
          <a:prstGeom prst="rect">
            <a:avLst/>
          </a:prstGeom>
        </p:spPr>
      </p:pic>
      <p:pic>
        <p:nvPicPr>
          <p:cNvPr id="9" name="Image 7" descr="preencoded.png">    </p:cNvPr>
          <p:cNvPicPr>
            <a:picLocks noChangeAspect="1"/>
          </p:cNvPicPr>
          <p:nvPr/>
        </p:nvPicPr>
        <p:blipFill>
          <a:blip r:embed="rId8"/>
          <a:stretch>
            <a:fillRect/>
          </a:stretch>
        </p:blipFill>
        <p:spPr>
          <a:xfrm>
            <a:off x="762000" y="3295650"/>
            <a:ext cx="114300" cy="114300"/>
          </a:xfrm>
          <a:prstGeom prst="rect">
            <a:avLst/>
          </a:prstGeom>
        </p:spPr>
      </p:pic>
      <p:pic>
        <p:nvPicPr>
          <p:cNvPr id="10" name="Image 8" descr="preencoded.png">    </p:cNvPr>
          <p:cNvPicPr>
            <a:picLocks noChangeAspect="1"/>
          </p:cNvPicPr>
          <p:nvPr/>
        </p:nvPicPr>
        <p:blipFill>
          <a:blip r:embed="rId9"/>
          <a:stretch>
            <a:fillRect/>
          </a:stretch>
        </p:blipFill>
        <p:spPr>
          <a:xfrm>
            <a:off x="609600" y="3810000"/>
            <a:ext cx="5372100" cy="1638300"/>
          </a:xfrm>
          <a:prstGeom prst="rect">
            <a:avLst/>
          </a:prstGeom>
        </p:spPr>
      </p:pic>
      <p:pic>
        <p:nvPicPr>
          <p:cNvPr id="11" name="Image 9" descr="preencoded.png">    </p:cNvPr>
          <p:cNvPicPr>
            <a:picLocks noChangeAspect="1"/>
          </p:cNvPicPr>
          <p:nvPr/>
        </p:nvPicPr>
        <p:blipFill>
          <a:blip r:embed="rId10"/>
          <a:stretch>
            <a:fillRect/>
          </a:stretch>
        </p:blipFill>
        <p:spPr>
          <a:xfrm>
            <a:off x="762000" y="3962400"/>
            <a:ext cx="381000" cy="381000"/>
          </a:xfrm>
          <a:prstGeom prst="rect">
            <a:avLst/>
          </a:prstGeom>
        </p:spPr>
      </p:pic>
      <p:pic>
        <p:nvPicPr>
          <p:cNvPr id="12" name="Image 10" descr="preencoded.png">    </p:cNvPr>
          <p:cNvPicPr>
            <a:picLocks noChangeAspect="1"/>
          </p:cNvPicPr>
          <p:nvPr/>
        </p:nvPicPr>
        <p:blipFill>
          <a:blip r:embed="rId11"/>
          <a:stretch>
            <a:fillRect/>
          </a:stretch>
        </p:blipFill>
        <p:spPr>
          <a:xfrm>
            <a:off x="866775" y="4019550"/>
            <a:ext cx="171450" cy="266700"/>
          </a:xfrm>
          <a:prstGeom prst="rect">
            <a:avLst/>
          </a:prstGeom>
        </p:spPr>
      </p:pic>
      <p:pic>
        <p:nvPicPr>
          <p:cNvPr id="13" name="Image 11" descr="preencoded.png">    </p:cNvPr>
          <p:cNvPicPr>
            <a:picLocks noChangeAspect="1"/>
          </p:cNvPicPr>
          <p:nvPr/>
        </p:nvPicPr>
        <p:blipFill>
          <a:blip r:embed="rId12"/>
          <a:stretch>
            <a:fillRect/>
          </a:stretch>
        </p:blipFill>
        <p:spPr>
          <a:xfrm>
            <a:off x="6210300" y="1181100"/>
            <a:ext cx="5372100" cy="1638300"/>
          </a:xfrm>
          <a:prstGeom prst="rect">
            <a:avLst/>
          </a:prstGeom>
        </p:spPr>
      </p:pic>
      <p:pic>
        <p:nvPicPr>
          <p:cNvPr id="14" name="Image 12" descr="preencoded.png">    </p:cNvPr>
          <p:cNvPicPr>
            <a:picLocks noChangeAspect="1"/>
          </p:cNvPicPr>
          <p:nvPr/>
        </p:nvPicPr>
        <p:blipFill>
          <a:blip r:embed="rId13"/>
          <a:stretch>
            <a:fillRect/>
          </a:stretch>
        </p:blipFill>
        <p:spPr>
          <a:xfrm>
            <a:off x="6362700" y="1333500"/>
            <a:ext cx="381000" cy="381000"/>
          </a:xfrm>
          <a:prstGeom prst="rect">
            <a:avLst/>
          </a:prstGeom>
        </p:spPr>
      </p:pic>
      <p:pic>
        <p:nvPicPr>
          <p:cNvPr id="15" name="Image 13" descr="preencoded.png">    </p:cNvPr>
          <p:cNvPicPr>
            <a:picLocks noChangeAspect="1"/>
          </p:cNvPicPr>
          <p:nvPr/>
        </p:nvPicPr>
        <p:blipFill>
          <a:blip r:embed="rId14"/>
          <a:stretch>
            <a:fillRect/>
          </a:stretch>
        </p:blipFill>
        <p:spPr>
          <a:xfrm>
            <a:off x="6467475" y="1390650"/>
            <a:ext cx="171450" cy="266700"/>
          </a:xfrm>
          <a:prstGeom prst="rect">
            <a:avLst/>
          </a:prstGeom>
        </p:spPr>
      </p:pic>
      <p:pic>
        <p:nvPicPr>
          <p:cNvPr id="16" name="Image 14" descr="preencoded.png">    </p:cNvPr>
          <p:cNvPicPr>
            <a:picLocks noChangeAspect="1"/>
          </p:cNvPicPr>
          <p:nvPr/>
        </p:nvPicPr>
        <p:blipFill>
          <a:blip r:embed="rId15"/>
          <a:stretch>
            <a:fillRect/>
          </a:stretch>
        </p:blipFill>
        <p:spPr>
          <a:xfrm>
            <a:off x="6210300" y="3048000"/>
            <a:ext cx="2609850" cy="2209800"/>
          </a:xfrm>
          <a:prstGeom prst="rect">
            <a:avLst/>
          </a:prstGeom>
        </p:spPr>
      </p:pic>
      <p:pic>
        <p:nvPicPr>
          <p:cNvPr id="17" name="Image 15" descr="preencoded.png">    </p:cNvPr>
          <p:cNvPicPr>
            <a:picLocks noChangeAspect="1"/>
          </p:cNvPicPr>
          <p:nvPr/>
        </p:nvPicPr>
        <p:blipFill>
          <a:blip r:embed="rId16"/>
          <a:stretch>
            <a:fillRect/>
          </a:stretch>
        </p:blipFill>
        <p:spPr>
          <a:xfrm>
            <a:off x="6286500" y="3124200"/>
            <a:ext cx="2457450" cy="1828800"/>
          </a:xfrm>
          <a:prstGeom prst="rect">
            <a:avLst/>
          </a:prstGeom>
        </p:spPr>
      </p:pic>
      <p:pic>
        <p:nvPicPr>
          <p:cNvPr id="18" name="Image 16" descr="preencoded.png">    </p:cNvPr>
          <p:cNvPicPr>
            <a:picLocks noChangeAspect="1"/>
          </p:cNvPicPr>
          <p:nvPr/>
        </p:nvPicPr>
        <p:blipFill>
          <a:blip r:embed="rId17"/>
          <a:stretch>
            <a:fillRect/>
          </a:stretch>
        </p:blipFill>
        <p:spPr>
          <a:xfrm>
            <a:off x="8972550" y="3048000"/>
            <a:ext cx="2609850" cy="2209800"/>
          </a:xfrm>
          <a:prstGeom prst="rect">
            <a:avLst/>
          </a:prstGeom>
        </p:spPr>
      </p:pic>
      <p:pic>
        <p:nvPicPr>
          <p:cNvPr id="19" name="Image 17" descr="preencoded.png">    </p:cNvPr>
          <p:cNvPicPr>
            <a:picLocks noChangeAspect="1"/>
          </p:cNvPicPr>
          <p:nvPr/>
        </p:nvPicPr>
        <p:blipFill>
          <a:blip r:embed="rId18"/>
          <a:stretch>
            <a:fillRect/>
          </a:stretch>
        </p:blipFill>
        <p:spPr>
          <a:xfrm>
            <a:off x="9048750" y="3124200"/>
            <a:ext cx="2457450" cy="1828800"/>
          </a:xfrm>
          <a:prstGeom prst="rect">
            <a:avLst/>
          </a:prstGeom>
        </p:spPr>
      </p:pic>
      <p:sp>
        <p:nvSpPr>
          <p:cNvPr id="20" name="Text 0"/>
          <p:cNvSpPr/>
          <p:nvPr/>
        </p:nvSpPr>
        <p:spPr>
          <a:xfrm>
            <a:off x="609600" y="381000"/>
            <a:ext cx="10972800" cy="381000"/>
          </a:xfrm>
          <a:prstGeom prst="rect">
            <a:avLst/>
          </a:prstGeom>
          <a:noFill/>
          <a:ln/>
        </p:spPr>
        <p:txBody>
          <a:bodyPr wrap="square" lIns="0" tIns="0" rIns="0" bIns="0" rtlCol="0" anchor="t" vert="horz"/>
          <a:lstStyle/>
          <a:p>
            <a:pPr indent="0" marL="0">
              <a:lnSpc>
                <a:spcPts val="3000"/>
              </a:lnSpc>
              <a:buNone/>
            </a:pPr>
            <a:r>
              <a:rPr lang="en-US" sz="2700" b="1" dirty="0">
                <a:solidFill>
                  <a:srgbClr val="FFFFFF"/>
                </a:solidFill>
                <a:latin typeface="Roboto" pitchFamily="34" charset="0"/>
                <a:ea typeface="Roboto" pitchFamily="34" charset="-122"/>
                <a:cs typeface="Roboto" pitchFamily="34" charset="-120"/>
              </a:rPr>
              <a:t>驅動與傳動系统</a:t>
            </a:r>
            <a:endParaRPr lang="en-US" sz="2700" dirty="0"/>
          </a:p>
        </p:txBody>
      </p:sp>
      <p:sp>
        <p:nvSpPr>
          <p:cNvPr id="21" name="Text 1"/>
          <p:cNvSpPr/>
          <p:nvPr/>
        </p:nvSpPr>
        <p:spPr>
          <a:xfrm>
            <a:off x="1257300" y="1371600"/>
            <a:ext cx="1097280" cy="304800"/>
          </a:xfrm>
          <a:prstGeom prst="rect">
            <a:avLst/>
          </a:prstGeom>
          <a:noFill/>
          <a:ln/>
        </p:spPr>
        <p:txBody>
          <a:bodyPr wrap="square" lIns="0" tIns="0" rIns="0" bIns="0" rtlCol="0" anchor="t" vert="horz"/>
          <a:lstStyle/>
          <a:p>
            <a:pPr indent="0" marL="0">
              <a:lnSpc>
                <a:spcPts val="2400"/>
              </a:lnSpc>
              <a:buNone/>
            </a:pPr>
            <a:r>
              <a:rPr lang="en-US" sz="1800" b="1" dirty="0">
                <a:solidFill>
                  <a:srgbClr val="FFFFFF"/>
                </a:solidFill>
                <a:latin typeface="Roboto" pitchFamily="34" charset="0"/>
                <a:ea typeface="Roboto" pitchFamily="34" charset="-122"/>
                <a:cs typeface="Roboto" pitchFamily="34" charset="-120"/>
              </a:rPr>
              <a:t>馬達選型</a:t>
            </a:r>
            <a:endParaRPr lang="en-US" sz="1800" dirty="0"/>
          </a:p>
        </p:txBody>
      </p:sp>
      <p:sp>
        <p:nvSpPr>
          <p:cNvPr id="22" name="Text 2"/>
          <p:cNvSpPr/>
          <p:nvPr/>
        </p:nvSpPr>
        <p:spPr>
          <a:xfrm>
            <a:off x="762000" y="1828800"/>
            <a:ext cx="6080760" cy="228600"/>
          </a:xfrm>
          <a:prstGeom prst="rect">
            <a:avLst/>
          </a:prstGeom>
          <a:noFill/>
          <a:ln/>
        </p:spPr>
        <p:txBody>
          <a:bodyPr wrap="square" lIns="0" tIns="0" rIns="0" bIns="0" rtlCol="0" anchor="t" vert="horz"/>
          <a:lstStyle/>
          <a:p>
            <a:pPr indent="0" marL="0">
              <a:lnSpc>
                <a:spcPts val="1800"/>
              </a:lnSpc>
              <a:buNone/>
            </a:pPr>
            <a:r>
              <a:rPr lang="en-US" sz="1200" dirty="0">
                <a:solidFill>
                  <a:srgbClr val="D1D5DB"/>
                </a:solidFill>
                <a:latin typeface="Roboto" pitchFamily="34" charset="0"/>
                <a:ea typeface="Roboto" pitchFamily="34" charset="-122"/>
                <a:cs typeface="Roboto" pitchFamily="34" charset="-120"/>
              </a:rPr>
              <a:t>EV3平台提供兩種主要馬達，根據各關節需求選擇合適的馬達：</a:t>
            </a:r>
            <a:endParaRPr lang="en-US" sz="1200" dirty="0"/>
          </a:p>
        </p:txBody>
      </p:sp>
      <p:sp>
        <p:nvSpPr>
          <p:cNvPr id="23" name="Text 3"/>
          <p:cNvSpPr/>
          <p:nvPr/>
        </p:nvSpPr>
        <p:spPr>
          <a:xfrm>
            <a:off x="876300" y="2171700"/>
            <a:ext cx="1503313" cy="342900"/>
          </a:xfrm>
          <a:prstGeom prst="rect">
            <a:avLst/>
          </a:prstGeom>
          <a:noFill/>
          <a:ln/>
        </p:spPr>
        <p:txBody>
          <a:bodyPr wrap="square" lIns="0" tIns="0" rIns="0" bIns="0" rtlCol="0" anchor="t" vert="horz"/>
          <a:lstStyle/>
          <a:p>
            <a:pPr algn="l" indent="0" marL="0">
              <a:lnSpc>
                <a:spcPts val="1500"/>
              </a:lnSpc>
              <a:buNone/>
            </a:pPr>
            <a:r>
              <a:rPr lang="en-US" sz="1050" b="1" dirty="0">
                <a:solidFill>
                  <a:srgbClr val="FFFFFF"/>
                </a:solidFill>
                <a:latin typeface="Roboto" pitchFamily="34" charset="0"/>
                <a:ea typeface="Roboto" pitchFamily="34" charset="-122"/>
                <a:cs typeface="Roboto" pitchFamily="34" charset="-120"/>
              </a:rPr>
              <a:t>馬達類型</a:t>
            </a:r>
            <a:endParaRPr lang="en-US" sz="1050" dirty="0"/>
          </a:p>
        </p:txBody>
      </p:sp>
      <p:sp>
        <p:nvSpPr>
          <p:cNvPr id="24" name="Text 4"/>
          <p:cNvSpPr/>
          <p:nvPr/>
        </p:nvSpPr>
        <p:spPr>
          <a:xfrm>
            <a:off x="2379613" y="2171700"/>
            <a:ext cx="1198364" cy="342900"/>
          </a:xfrm>
          <a:prstGeom prst="rect">
            <a:avLst/>
          </a:prstGeom>
          <a:noFill/>
          <a:ln/>
        </p:spPr>
        <p:txBody>
          <a:bodyPr wrap="square" lIns="0" tIns="0" rIns="0" bIns="0" rtlCol="0" anchor="t" vert="horz"/>
          <a:lstStyle/>
          <a:p>
            <a:pPr algn="l" indent="0" marL="0">
              <a:lnSpc>
                <a:spcPts val="1500"/>
              </a:lnSpc>
              <a:buNone/>
            </a:pPr>
            <a:r>
              <a:rPr lang="en-US" sz="1050" b="1" dirty="0">
                <a:solidFill>
                  <a:srgbClr val="FFFFFF"/>
                </a:solidFill>
                <a:latin typeface="Roboto" pitchFamily="34" charset="0"/>
                <a:ea typeface="Roboto" pitchFamily="34" charset="-122"/>
                <a:cs typeface="Roboto" pitchFamily="34" charset="-120"/>
              </a:rPr>
              <a:t>轉速 (RPM)</a:t>
            </a:r>
            <a:endParaRPr lang="en-US" sz="1050" dirty="0"/>
          </a:p>
        </p:txBody>
      </p:sp>
      <p:sp>
        <p:nvSpPr>
          <p:cNvPr id="25" name="Text 5"/>
          <p:cNvSpPr/>
          <p:nvPr/>
        </p:nvSpPr>
        <p:spPr>
          <a:xfrm>
            <a:off x="3378250" y="2171700"/>
            <a:ext cx="1538942" cy="342900"/>
          </a:xfrm>
          <a:prstGeom prst="rect">
            <a:avLst/>
          </a:prstGeom>
          <a:noFill/>
          <a:ln/>
        </p:spPr>
        <p:txBody>
          <a:bodyPr wrap="square" lIns="0" tIns="0" rIns="0" bIns="0" rtlCol="0" anchor="t" vert="horz"/>
          <a:lstStyle/>
          <a:p>
            <a:pPr algn="l" indent="0" marL="0">
              <a:lnSpc>
                <a:spcPts val="1500"/>
              </a:lnSpc>
              <a:buNone/>
            </a:pPr>
            <a:r>
              <a:rPr lang="en-US" sz="1050" b="1" dirty="0">
                <a:solidFill>
                  <a:srgbClr val="FFFFFF"/>
                </a:solidFill>
                <a:latin typeface="Roboto" pitchFamily="34" charset="0"/>
                <a:ea typeface="Roboto" pitchFamily="34" charset="-122"/>
                <a:cs typeface="Roboto" pitchFamily="34" charset="-120"/>
              </a:rPr>
              <a:t>運行扭矩 (Ncm)</a:t>
            </a:r>
            <a:endParaRPr lang="en-US" sz="1050" dirty="0"/>
          </a:p>
        </p:txBody>
      </p:sp>
      <p:sp>
        <p:nvSpPr>
          <p:cNvPr id="26" name="Text 6"/>
          <p:cNvSpPr/>
          <p:nvPr/>
        </p:nvSpPr>
        <p:spPr>
          <a:xfrm>
            <a:off x="4660702" y="2171700"/>
            <a:ext cx="1539478" cy="342900"/>
          </a:xfrm>
          <a:prstGeom prst="rect">
            <a:avLst/>
          </a:prstGeom>
          <a:noFill/>
          <a:ln/>
        </p:spPr>
        <p:txBody>
          <a:bodyPr wrap="square" lIns="0" tIns="0" rIns="0" bIns="0" rtlCol="0" anchor="t" vert="horz"/>
          <a:lstStyle/>
          <a:p>
            <a:pPr algn="l" indent="0" marL="0">
              <a:lnSpc>
                <a:spcPts val="1500"/>
              </a:lnSpc>
              <a:buNone/>
            </a:pPr>
            <a:r>
              <a:rPr lang="en-US" sz="1050" b="1" dirty="0">
                <a:solidFill>
                  <a:srgbClr val="FFFFFF"/>
                </a:solidFill>
                <a:latin typeface="Roboto" pitchFamily="34" charset="0"/>
                <a:ea typeface="Roboto" pitchFamily="34" charset="-122"/>
                <a:cs typeface="Roboto" pitchFamily="34" charset="-120"/>
              </a:rPr>
              <a:t>堵轉扭矩 (Ncm)</a:t>
            </a:r>
            <a:endParaRPr lang="en-US" sz="1050" dirty="0"/>
          </a:p>
        </p:txBody>
      </p:sp>
      <p:sp>
        <p:nvSpPr>
          <p:cNvPr id="27" name="Text 7"/>
          <p:cNvSpPr/>
          <p:nvPr/>
        </p:nvSpPr>
        <p:spPr>
          <a:xfrm>
            <a:off x="876300" y="2514600"/>
            <a:ext cx="1803975" cy="342900"/>
          </a:xfrm>
          <a:prstGeom prst="rect">
            <a:avLst/>
          </a:prstGeom>
          <a:noFill/>
          <a:ln/>
        </p:spPr>
        <p:txBody>
          <a:bodyPr wrap="square" lIns="0" tIns="0" rIns="0" bIns="0" rtlCol="0" anchor="t" vert="horz"/>
          <a:lstStyle/>
          <a:p>
            <a:pPr indent="0" marL="0">
              <a:lnSpc>
                <a:spcPts val="1500"/>
              </a:lnSpc>
              <a:buNone/>
            </a:pPr>
            <a:r>
              <a:rPr lang="en-US" sz="1050" dirty="0">
                <a:solidFill>
                  <a:srgbClr val="FFFFFF"/>
                </a:solidFill>
                <a:latin typeface="Roboto" pitchFamily="34" charset="0"/>
                <a:ea typeface="Roboto" pitchFamily="34" charset="-122"/>
                <a:cs typeface="Roboto" pitchFamily="34" charset="-120"/>
              </a:rPr>
              <a:t>EV3 Large Motor</a:t>
            </a:r>
            <a:endParaRPr lang="en-US" sz="1050" dirty="0"/>
          </a:p>
        </p:txBody>
      </p:sp>
      <p:sp>
        <p:nvSpPr>
          <p:cNvPr id="28" name="Text 8"/>
          <p:cNvSpPr/>
          <p:nvPr/>
        </p:nvSpPr>
        <p:spPr>
          <a:xfrm>
            <a:off x="2379613" y="2514600"/>
            <a:ext cx="1198364" cy="342900"/>
          </a:xfrm>
          <a:prstGeom prst="rect">
            <a:avLst/>
          </a:prstGeom>
          <a:noFill/>
          <a:ln/>
        </p:spPr>
        <p:txBody>
          <a:bodyPr wrap="square" lIns="0" tIns="0" rIns="0" bIns="0" rtlCol="0" anchor="t" vert="horz"/>
          <a:lstStyle/>
          <a:p>
            <a:pPr indent="0" marL="0">
              <a:lnSpc>
                <a:spcPts val="1500"/>
              </a:lnSpc>
              <a:buNone/>
            </a:pPr>
            <a:r>
              <a:rPr lang="en-US" sz="1050" dirty="0">
                <a:solidFill>
                  <a:srgbClr val="FFFFFF"/>
                </a:solidFill>
                <a:latin typeface="Roboto" pitchFamily="34" charset="0"/>
                <a:ea typeface="Roboto" pitchFamily="34" charset="-122"/>
                <a:cs typeface="Roboto" pitchFamily="34" charset="-120"/>
              </a:rPr>
              <a:t>160–170</a:t>
            </a:r>
            <a:endParaRPr lang="en-US" sz="1050" dirty="0"/>
          </a:p>
        </p:txBody>
      </p:sp>
      <p:sp>
        <p:nvSpPr>
          <p:cNvPr id="29" name="Text 9"/>
          <p:cNvSpPr/>
          <p:nvPr/>
        </p:nvSpPr>
        <p:spPr>
          <a:xfrm>
            <a:off x="3378250" y="2514600"/>
            <a:ext cx="1282452" cy="342900"/>
          </a:xfrm>
          <a:prstGeom prst="rect">
            <a:avLst/>
          </a:prstGeom>
          <a:noFill/>
          <a:ln/>
        </p:spPr>
        <p:txBody>
          <a:bodyPr wrap="square" lIns="0" tIns="0" rIns="0" bIns="0" rtlCol="0" anchor="t" vert="horz"/>
          <a:lstStyle/>
          <a:p>
            <a:pPr indent="0" marL="0">
              <a:lnSpc>
                <a:spcPts val="1500"/>
              </a:lnSpc>
              <a:buNone/>
            </a:pPr>
            <a:r>
              <a:rPr lang="en-US" sz="1050" dirty="0">
                <a:solidFill>
                  <a:srgbClr val="FFFFFF"/>
                </a:solidFill>
                <a:latin typeface="Roboto" pitchFamily="34" charset="0"/>
                <a:ea typeface="Roboto" pitchFamily="34" charset="-122"/>
                <a:cs typeface="Roboto" pitchFamily="34" charset="-120"/>
              </a:rPr>
              <a:t>20</a:t>
            </a:r>
            <a:endParaRPr lang="en-US" sz="1050" dirty="0"/>
          </a:p>
        </p:txBody>
      </p:sp>
      <p:sp>
        <p:nvSpPr>
          <p:cNvPr id="30" name="Text 10"/>
          <p:cNvSpPr/>
          <p:nvPr/>
        </p:nvSpPr>
        <p:spPr>
          <a:xfrm>
            <a:off x="4660702" y="2514600"/>
            <a:ext cx="1282898" cy="342900"/>
          </a:xfrm>
          <a:prstGeom prst="rect">
            <a:avLst/>
          </a:prstGeom>
          <a:noFill/>
          <a:ln/>
        </p:spPr>
        <p:txBody>
          <a:bodyPr wrap="square" lIns="0" tIns="0" rIns="0" bIns="0" rtlCol="0" anchor="t" vert="horz"/>
          <a:lstStyle/>
          <a:p>
            <a:pPr indent="0" marL="0">
              <a:lnSpc>
                <a:spcPts val="1500"/>
              </a:lnSpc>
              <a:buNone/>
            </a:pPr>
            <a:r>
              <a:rPr lang="en-US" sz="1050" dirty="0">
                <a:solidFill>
                  <a:srgbClr val="FFFFFF"/>
                </a:solidFill>
                <a:latin typeface="Roboto" pitchFamily="34" charset="0"/>
                <a:ea typeface="Roboto" pitchFamily="34" charset="-122"/>
                <a:cs typeface="Roboto" pitchFamily="34" charset="-120"/>
              </a:rPr>
              <a:t>40</a:t>
            </a:r>
            <a:endParaRPr lang="en-US" sz="1050" dirty="0"/>
          </a:p>
        </p:txBody>
      </p:sp>
      <p:sp>
        <p:nvSpPr>
          <p:cNvPr id="31" name="Text 11"/>
          <p:cNvSpPr/>
          <p:nvPr/>
        </p:nvSpPr>
        <p:spPr>
          <a:xfrm>
            <a:off x="876300" y="2857500"/>
            <a:ext cx="1803975" cy="342900"/>
          </a:xfrm>
          <a:prstGeom prst="rect">
            <a:avLst/>
          </a:prstGeom>
          <a:noFill/>
          <a:ln/>
        </p:spPr>
        <p:txBody>
          <a:bodyPr wrap="square" lIns="0" tIns="0" rIns="0" bIns="0" rtlCol="0" anchor="t" vert="horz"/>
          <a:lstStyle/>
          <a:p>
            <a:pPr indent="0" marL="0">
              <a:lnSpc>
                <a:spcPts val="1500"/>
              </a:lnSpc>
              <a:buNone/>
            </a:pPr>
            <a:r>
              <a:rPr lang="en-US" sz="1050" dirty="0">
                <a:solidFill>
                  <a:srgbClr val="FFFFFF"/>
                </a:solidFill>
                <a:latin typeface="Roboto" pitchFamily="34" charset="0"/>
                <a:ea typeface="Roboto" pitchFamily="34" charset="-122"/>
                <a:cs typeface="Roboto" pitchFamily="34" charset="-120"/>
              </a:rPr>
              <a:t>EV3 Medium Motor</a:t>
            </a:r>
            <a:endParaRPr lang="en-US" sz="1050" dirty="0"/>
          </a:p>
        </p:txBody>
      </p:sp>
      <p:sp>
        <p:nvSpPr>
          <p:cNvPr id="32" name="Text 12"/>
          <p:cNvSpPr/>
          <p:nvPr/>
        </p:nvSpPr>
        <p:spPr>
          <a:xfrm>
            <a:off x="2379613" y="2857500"/>
            <a:ext cx="1198364" cy="342900"/>
          </a:xfrm>
          <a:prstGeom prst="rect">
            <a:avLst/>
          </a:prstGeom>
          <a:noFill/>
          <a:ln/>
        </p:spPr>
        <p:txBody>
          <a:bodyPr wrap="square" lIns="0" tIns="0" rIns="0" bIns="0" rtlCol="0" anchor="t" vert="horz"/>
          <a:lstStyle/>
          <a:p>
            <a:pPr indent="0" marL="0">
              <a:lnSpc>
                <a:spcPts val="1500"/>
              </a:lnSpc>
              <a:buNone/>
            </a:pPr>
            <a:r>
              <a:rPr lang="en-US" sz="1050" dirty="0">
                <a:solidFill>
                  <a:srgbClr val="FFFFFF"/>
                </a:solidFill>
                <a:latin typeface="Roboto" pitchFamily="34" charset="0"/>
                <a:ea typeface="Roboto" pitchFamily="34" charset="-122"/>
                <a:cs typeface="Roboto" pitchFamily="34" charset="-120"/>
              </a:rPr>
              <a:t>240–250</a:t>
            </a:r>
            <a:endParaRPr lang="en-US" sz="1050" dirty="0"/>
          </a:p>
        </p:txBody>
      </p:sp>
      <p:sp>
        <p:nvSpPr>
          <p:cNvPr id="33" name="Text 13"/>
          <p:cNvSpPr/>
          <p:nvPr/>
        </p:nvSpPr>
        <p:spPr>
          <a:xfrm>
            <a:off x="3378250" y="2857500"/>
            <a:ext cx="1282452" cy="342900"/>
          </a:xfrm>
          <a:prstGeom prst="rect">
            <a:avLst/>
          </a:prstGeom>
          <a:noFill/>
          <a:ln/>
        </p:spPr>
        <p:txBody>
          <a:bodyPr wrap="square" lIns="0" tIns="0" rIns="0" bIns="0" rtlCol="0" anchor="t" vert="horz"/>
          <a:lstStyle/>
          <a:p>
            <a:pPr indent="0" marL="0">
              <a:lnSpc>
                <a:spcPts val="1500"/>
              </a:lnSpc>
              <a:buNone/>
            </a:pPr>
            <a:r>
              <a:rPr lang="en-US" sz="1050" dirty="0">
                <a:solidFill>
                  <a:srgbClr val="FFFFFF"/>
                </a:solidFill>
                <a:latin typeface="Roboto" pitchFamily="34" charset="0"/>
                <a:ea typeface="Roboto" pitchFamily="34" charset="-122"/>
                <a:cs typeface="Roboto" pitchFamily="34" charset="-120"/>
              </a:rPr>
              <a:t>8</a:t>
            </a:r>
            <a:endParaRPr lang="en-US" sz="1050" dirty="0"/>
          </a:p>
        </p:txBody>
      </p:sp>
      <p:sp>
        <p:nvSpPr>
          <p:cNvPr id="34" name="Text 14"/>
          <p:cNvSpPr/>
          <p:nvPr/>
        </p:nvSpPr>
        <p:spPr>
          <a:xfrm>
            <a:off x="4660702" y="2857500"/>
            <a:ext cx="1282898" cy="342900"/>
          </a:xfrm>
          <a:prstGeom prst="rect">
            <a:avLst/>
          </a:prstGeom>
          <a:noFill/>
          <a:ln/>
        </p:spPr>
        <p:txBody>
          <a:bodyPr wrap="square" lIns="0" tIns="0" rIns="0" bIns="0" rtlCol="0" anchor="t" vert="horz"/>
          <a:lstStyle/>
          <a:p>
            <a:pPr indent="0" marL="0">
              <a:lnSpc>
                <a:spcPts val="1500"/>
              </a:lnSpc>
              <a:buNone/>
            </a:pPr>
            <a:r>
              <a:rPr lang="en-US" sz="1050" dirty="0">
                <a:solidFill>
                  <a:srgbClr val="FFFFFF"/>
                </a:solidFill>
                <a:latin typeface="Roboto" pitchFamily="34" charset="0"/>
                <a:ea typeface="Roboto" pitchFamily="34" charset="-122"/>
                <a:cs typeface="Roboto" pitchFamily="34" charset="-120"/>
              </a:rPr>
              <a:t>12</a:t>
            </a:r>
            <a:endParaRPr lang="en-US" sz="1050" dirty="0"/>
          </a:p>
        </p:txBody>
      </p:sp>
      <p:sp>
        <p:nvSpPr>
          <p:cNvPr id="35" name="Text 15"/>
          <p:cNvSpPr/>
          <p:nvPr/>
        </p:nvSpPr>
        <p:spPr>
          <a:xfrm>
            <a:off x="914400" y="3276600"/>
            <a:ext cx="6080760" cy="152400"/>
          </a:xfrm>
          <a:prstGeom prst="rect">
            <a:avLst/>
          </a:prstGeom>
          <a:noFill/>
          <a:ln/>
        </p:spPr>
        <p:txBody>
          <a:bodyPr wrap="square" lIns="0" tIns="0" rIns="0" bIns="0" rtlCol="0" anchor="t" vert="horz"/>
          <a:lstStyle/>
          <a:p>
            <a:pPr indent="0" marL="0">
              <a:lnSpc>
                <a:spcPts val="1200"/>
              </a:lnSpc>
              <a:buNone/>
            </a:pPr>
            <a:r>
              <a:rPr lang="en-US" sz="900" dirty="0">
                <a:solidFill>
                  <a:srgbClr val="9CA3AF"/>
                </a:solidFill>
                <a:latin typeface="Roboto" pitchFamily="34" charset="0"/>
                <a:ea typeface="Roboto" pitchFamily="34" charset="-122"/>
                <a:cs typeface="Roboto" pitchFamily="34" charset="-120"/>
              </a:rPr>
              <a:t> 大型馬達用於基座與肩部， Medium馬達用於肘部與腕部</a:t>
            </a:r>
            <a:endParaRPr lang="en-US" sz="900" dirty="0"/>
          </a:p>
        </p:txBody>
      </p:sp>
      <p:sp>
        <p:nvSpPr>
          <p:cNvPr id="36" name="Text 16"/>
          <p:cNvSpPr/>
          <p:nvPr/>
        </p:nvSpPr>
        <p:spPr>
          <a:xfrm>
            <a:off x="1257300" y="4000500"/>
            <a:ext cx="2194560" cy="304800"/>
          </a:xfrm>
          <a:prstGeom prst="rect">
            <a:avLst/>
          </a:prstGeom>
          <a:noFill/>
          <a:ln/>
        </p:spPr>
        <p:txBody>
          <a:bodyPr wrap="square" lIns="0" tIns="0" rIns="0" bIns="0" rtlCol="0" anchor="t" vert="horz"/>
          <a:lstStyle/>
          <a:p>
            <a:pPr indent="0" marL="0">
              <a:lnSpc>
                <a:spcPts val="2400"/>
              </a:lnSpc>
              <a:buNone/>
            </a:pPr>
            <a:r>
              <a:rPr lang="en-US" sz="1800" b="1" dirty="0">
                <a:solidFill>
                  <a:srgbClr val="FFFFFF"/>
                </a:solidFill>
                <a:latin typeface="Roboto" pitchFamily="34" charset="0"/>
                <a:ea typeface="Roboto" pitchFamily="34" charset="-122"/>
                <a:cs typeface="Roboto" pitchFamily="34" charset="-120"/>
              </a:rPr>
              <a:t>齒輪比與扭力放大</a:t>
            </a:r>
            <a:endParaRPr lang="en-US" sz="1800" dirty="0"/>
          </a:p>
        </p:txBody>
      </p:sp>
      <p:sp>
        <p:nvSpPr>
          <p:cNvPr id="37" name="Text 17"/>
          <p:cNvSpPr/>
          <p:nvPr/>
        </p:nvSpPr>
        <p:spPr>
          <a:xfrm>
            <a:off x="800100" y="4457700"/>
            <a:ext cx="6035040" cy="228600"/>
          </a:xfrm>
          <a:prstGeom prst="rect">
            <a:avLst/>
          </a:prstGeom>
          <a:noFill/>
          <a:ln/>
        </p:spPr>
        <p:txBody>
          <a:bodyPr wrap="square" lIns="0" tIns="0" rIns="0" bIns="0" rtlCol="0" anchor="t" vert="horz"/>
          <a:lstStyle/>
          <a:p>
            <a:pPr algn="l" marL="342900" indent="-342900">
              <a:lnSpc>
                <a:spcPts val="1800"/>
              </a:lnSpc>
              <a:buSzPct val="100000"/>
              <a:buChar char="•"/>
            </a:pPr>
            <a:r>
              <a:rPr lang="en-US" sz="1200" dirty="0">
                <a:solidFill>
                  <a:srgbClr val="D1D5DB"/>
                </a:solidFill>
                <a:latin typeface="Roboto" pitchFamily="34" charset="0"/>
                <a:ea typeface="Roboto" pitchFamily="34" charset="-122"/>
                <a:cs typeface="Roboto" pitchFamily="34" charset="-120"/>
              </a:rPr>
              <a:t>蝸輪蝸桿傳動：用於基座和肩部，提供高扭矩與自鎖特性</a:t>
            </a:r>
            <a:endParaRPr lang="en-US" sz="1200" dirty="0"/>
          </a:p>
        </p:txBody>
      </p:sp>
      <p:sp>
        <p:nvSpPr>
          <p:cNvPr id="38" name="Text 18"/>
          <p:cNvSpPr/>
          <p:nvPr/>
        </p:nvSpPr>
        <p:spPr>
          <a:xfrm>
            <a:off x="800100" y="4762500"/>
            <a:ext cx="6035040" cy="228600"/>
          </a:xfrm>
          <a:prstGeom prst="rect">
            <a:avLst/>
          </a:prstGeom>
          <a:noFill/>
          <a:ln/>
        </p:spPr>
        <p:txBody>
          <a:bodyPr wrap="square" lIns="0" tIns="0" rIns="0" bIns="0" rtlCol="0" anchor="t" vert="horz"/>
          <a:lstStyle/>
          <a:p>
            <a:pPr algn="l" marL="342900" indent="-342900">
              <a:lnSpc>
                <a:spcPts val="1800"/>
              </a:lnSpc>
              <a:buSzPct val="100000"/>
              <a:buChar char="•"/>
            </a:pPr>
            <a:r>
              <a:rPr lang="en-US" sz="1200" dirty="0">
                <a:solidFill>
                  <a:srgbClr val="D1D5DB"/>
                </a:solidFill>
                <a:latin typeface="Roboto" pitchFamily="34" charset="0"/>
                <a:ea typeface="Roboto" pitchFamily="34" charset="-122"/>
                <a:cs typeface="Roboto" pitchFamily="34" charset="-120"/>
              </a:rPr>
              <a:t>多級齒輪減速：其他關節採用正齒輪或斜齒輪組合</a:t>
            </a:r>
            <a:endParaRPr lang="en-US" sz="1200" dirty="0"/>
          </a:p>
        </p:txBody>
      </p:sp>
      <p:sp>
        <p:nvSpPr>
          <p:cNvPr id="39" name="Text 19"/>
          <p:cNvSpPr/>
          <p:nvPr/>
        </p:nvSpPr>
        <p:spPr>
          <a:xfrm>
            <a:off x="800100" y="5067300"/>
            <a:ext cx="6035040" cy="228600"/>
          </a:xfrm>
          <a:prstGeom prst="rect">
            <a:avLst/>
          </a:prstGeom>
          <a:noFill/>
          <a:ln/>
        </p:spPr>
        <p:txBody>
          <a:bodyPr wrap="square" lIns="0" tIns="0" rIns="0" bIns="0" rtlCol="0" anchor="t" vert="horz"/>
          <a:lstStyle/>
          <a:p>
            <a:pPr algn="l" marL="342900" indent="-342900">
              <a:lnSpc>
                <a:spcPts val="1800"/>
              </a:lnSpc>
              <a:buSzPct val="100000"/>
              <a:buChar char="•"/>
            </a:pPr>
            <a:r>
              <a:rPr lang="en-US" sz="1200" dirty="0">
                <a:solidFill>
                  <a:srgbClr val="D1D5DB"/>
                </a:solidFill>
                <a:latin typeface="Roboto" pitchFamily="34" charset="0"/>
                <a:ea typeface="Roboto" pitchFamily="34" charset="-122"/>
                <a:cs typeface="Roboto" pitchFamily="34" charset="-120"/>
              </a:rPr>
              <a:t>實現足夠的扭矩放大，使馬達能夠驅動較重的連桿和負載</a:t>
            </a:r>
            <a:endParaRPr lang="en-US" sz="1200" dirty="0"/>
          </a:p>
        </p:txBody>
      </p:sp>
      <p:sp>
        <p:nvSpPr>
          <p:cNvPr id="40" name="Text 20"/>
          <p:cNvSpPr/>
          <p:nvPr/>
        </p:nvSpPr>
        <p:spPr>
          <a:xfrm>
            <a:off x="6858000" y="1371600"/>
            <a:ext cx="1645920" cy="304800"/>
          </a:xfrm>
          <a:prstGeom prst="rect">
            <a:avLst/>
          </a:prstGeom>
          <a:noFill/>
          <a:ln/>
        </p:spPr>
        <p:txBody>
          <a:bodyPr wrap="square" lIns="0" tIns="0" rIns="0" bIns="0" rtlCol="0" anchor="t" vert="horz"/>
          <a:lstStyle/>
          <a:p>
            <a:pPr indent="0" marL="0">
              <a:lnSpc>
                <a:spcPts val="2400"/>
              </a:lnSpc>
              <a:buNone/>
            </a:pPr>
            <a:r>
              <a:rPr lang="en-US" sz="1800" b="1" dirty="0">
                <a:solidFill>
                  <a:srgbClr val="FFFFFF"/>
                </a:solidFill>
                <a:latin typeface="Roboto" pitchFamily="34" charset="0"/>
                <a:ea typeface="Roboto" pitchFamily="34" charset="-122"/>
                <a:cs typeface="Roboto" pitchFamily="34" charset="-120"/>
              </a:rPr>
              <a:t>背隙消除設計</a:t>
            </a:r>
            <a:endParaRPr lang="en-US" sz="1800" dirty="0"/>
          </a:p>
        </p:txBody>
      </p:sp>
      <p:sp>
        <p:nvSpPr>
          <p:cNvPr id="41" name="Text 21"/>
          <p:cNvSpPr/>
          <p:nvPr/>
        </p:nvSpPr>
        <p:spPr>
          <a:xfrm>
            <a:off x="6400800" y="1828800"/>
            <a:ext cx="6035040" cy="228600"/>
          </a:xfrm>
          <a:prstGeom prst="rect">
            <a:avLst/>
          </a:prstGeom>
          <a:noFill/>
          <a:ln/>
        </p:spPr>
        <p:txBody>
          <a:bodyPr wrap="square" lIns="0" tIns="0" rIns="0" bIns="0" rtlCol="0" anchor="t" vert="horz"/>
          <a:lstStyle/>
          <a:p>
            <a:pPr algn="l" marL="342900" indent="-342900">
              <a:lnSpc>
                <a:spcPts val="1800"/>
              </a:lnSpc>
              <a:buSzPct val="100000"/>
              <a:buChar char="•"/>
            </a:pPr>
            <a:r>
              <a:rPr lang="en-US" sz="1200" dirty="0">
                <a:solidFill>
                  <a:srgbClr val="D1D5DB"/>
                </a:solidFill>
                <a:latin typeface="Roboto" pitchFamily="34" charset="0"/>
                <a:ea typeface="Roboto" pitchFamily="34" charset="-122"/>
                <a:cs typeface="Roboto" pitchFamily="34" charset="-120"/>
              </a:rPr>
              <a:t>對向預緊齒輪組：兩個輕微互鎖的齒輪驅動一個軸</a:t>
            </a:r>
            <a:endParaRPr lang="en-US" sz="1200" dirty="0"/>
          </a:p>
        </p:txBody>
      </p:sp>
      <p:sp>
        <p:nvSpPr>
          <p:cNvPr id="42" name="Text 22"/>
          <p:cNvSpPr/>
          <p:nvPr/>
        </p:nvSpPr>
        <p:spPr>
          <a:xfrm>
            <a:off x="6400800" y="2133600"/>
            <a:ext cx="6035040" cy="228600"/>
          </a:xfrm>
          <a:prstGeom prst="rect">
            <a:avLst/>
          </a:prstGeom>
          <a:noFill/>
          <a:ln/>
        </p:spPr>
        <p:txBody>
          <a:bodyPr wrap="square" lIns="0" tIns="0" rIns="0" bIns="0" rtlCol="0" anchor="t" vert="horz"/>
          <a:lstStyle/>
          <a:p>
            <a:pPr algn="l" marL="342900" indent="-342900">
              <a:lnSpc>
                <a:spcPts val="1800"/>
              </a:lnSpc>
              <a:buSzPct val="100000"/>
              <a:buChar char="•"/>
            </a:pPr>
            <a:r>
              <a:rPr lang="en-US" sz="1200" dirty="0">
                <a:solidFill>
                  <a:srgbClr val="D1D5DB"/>
                </a:solidFill>
                <a:latin typeface="Roboto" pitchFamily="34" charset="0"/>
                <a:ea typeface="Roboto" pitchFamily="34" charset="-122"/>
                <a:cs typeface="Roboto" pitchFamily="34" charset="-120"/>
              </a:rPr>
              <a:t>彈性件張緊：利用橡膠帶或彈簧對齒輪施加預緊力</a:t>
            </a:r>
            <a:endParaRPr lang="en-US" sz="1200" dirty="0"/>
          </a:p>
        </p:txBody>
      </p:sp>
      <p:sp>
        <p:nvSpPr>
          <p:cNvPr id="43" name="Text 23"/>
          <p:cNvSpPr/>
          <p:nvPr/>
        </p:nvSpPr>
        <p:spPr>
          <a:xfrm>
            <a:off x="6400800" y="2438400"/>
            <a:ext cx="6035040" cy="228600"/>
          </a:xfrm>
          <a:prstGeom prst="rect">
            <a:avLst/>
          </a:prstGeom>
          <a:noFill/>
          <a:ln/>
        </p:spPr>
        <p:txBody>
          <a:bodyPr wrap="square" lIns="0" tIns="0" rIns="0" bIns="0" rtlCol="0" anchor="t" vert="horz"/>
          <a:lstStyle/>
          <a:p>
            <a:pPr algn="l" marL="342900" indent="-342900">
              <a:lnSpc>
                <a:spcPts val="1800"/>
              </a:lnSpc>
              <a:buSzPct val="100000"/>
              <a:buChar char="•"/>
            </a:pPr>
            <a:r>
              <a:rPr lang="en-US" sz="1200" dirty="0">
                <a:solidFill>
                  <a:srgbClr val="D1D5DB"/>
                </a:solidFill>
                <a:latin typeface="Roboto" pitchFamily="34" charset="0"/>
                <a:ea typeface="Roboto" pitchFamily="34" charset="-122"/>
                <a:cs typeface="Roboto" pitchFamily="34" charset="-120"/>
              </a:rPr>
              <a:t>提高手臂的重複定位精度和運動平穩性</a:t>
            </a:r>
            <a:endParaRPr lang="en-US" sz="1200" dirty="0"/>
          </a:p>
        </p:txBody>
      </p:sp>
      <p:sp>
        <p:nvSpPr>
          <p:cNvPr id="44" name="Text 24"/>
          <p:cNvSpPr/>
          <p:nvPr/>
        </p:nvSpPr>
        <p:spPr>
          <a:xfrm>
            <a:off x="6286500" y="5029200"/>
            <a:ext cx="2457450" cy="152400"/>
          </a:xfrm>
          <a:prstGeom prst="rect">
            <a:avLst/>
          </a:prstGeom>
          <a:noFill/>
          <a:ln/>
        </p:spPr>
        <p:txBody>
          <a:bodyPr wrap="square" lIns="0" tIns="0" rIns="0" bIns="0" rtlCol="0" anchor="t" vert="horz"/>
          <a:lstStyle/>
          <a:p>
            <a:pPr algn="ctr" indent="0" marL="0">
              <a:lnSpc>
                <a:spcPts val="1200"/>
              </a:lnSpc>
              <a:buNone/>
            </a:pPr>
            <a:r>
              <a:rPr lang="en-US" sz="900" dirty="0">
                <a:solidFill>
                  <a:srgbClr val="9CA3AF"/>
                </a:solidFill>
                <a:latin typeface="Roboto" pitchFamily="34" charset="0"/>
                <a:ea typeface="Roboto" pitchFamily="34" charset="-122"/>
                <a:cs typeface="Roboto" pitchFamily="34" charset="-120"/>
              </a:rPr>
              <a:t>肩部與肘部齒輪組設計</a:t>
            </a:r>
            <a:endParaRPr lang="en-US" sz="900" dirty="0"/>
          </a:p>
        </p:txBody>
      </p:sp>
      <p:sp>
        <p:nvSpPr>
          <p:cNvPr id="45" name="Text 25"/>
          <p:cNvSpPr/>
          <p:nvPr/>
        </p:nvSpPr>
        <p:spPr>
          <a:xfrm>
            <a:off x="9048750" y="5029200"/>
            <a:ext cx="2457450" cy="152400"/>
          </a:xfrm>
          <a:prstGeom prst="rect">
            <a:avLst/>
          </a:prstGeom>
          <a:noFill/>
          <a:ln/>
        </p:spPr>
        <p:txBody>
          <a:bodyPr wrap="square" lIns="0" tIns="0" rIns="0" bIns="0" rtlCol="0" anchor="t" vert="horz"/>
          <a:lstStyle/>
          <a:p>
            <a:pPr algn="ctr" indent="0" marL="0">
              <a:lnSpc>
                <a:spcPts val="1200"/>
              </a:lnSpc>
              <a:buNone/>
            </a:pPr>
            <a:r>
              <a:rPr lang="en-US" sz="900" dirty="0">
                <a:solidFill>
                  <a:srgbClr val="9CA3AF"/>
                </a:solidFill>
                <a:latin typeface="Roboto" pitchFamily="34" charset="0"/>
                <a:ea typeface="Roboto" pitchFamily="34" charset="-122"/>
                <a:cs typeface="Roboto" pitchFamily="34" charset="-120"/>
              </a:rPr>
              <a:t>背隙消除機械結構</a:t>
            </a:r>
            <a:endParaRPr lang="en-US" sz="900" dirty="0"/>
          </a:p>
        </p:txBody>
      </p:sp>
      <p:sp>
        <p:nvSpPr>
          <p:cNvPr id="46" name="Text 26"/>
          <p:cNvSpPr/>
          <p:nvPr/>
        </p:nvSpPr>
        <p:spPr>
          <a:xfrm>
            <a:off x="11468100" y="6438900"/>
            <a:ext cx="411480" cy="190500"/>
          </a:xfrm>
          <a:prstGeom prst="rect">
            <a:avLst/>
          </a:prstGeom>
          <a:noFill/>
          <a:ln/>
        </p:spPr>
        <p:txBody>
          <a:bodyPr wrap="square" lIns="0" tIns="0" rIns="0" bIns="0" rtlCol="0" anchor="t" vert="horz"/>
          <a:lstStyle/>
          <a:p>
            <a:pPr indent="0" marL="0">
              <a:lnSpc>
                <a:spcPts val="1500"/>
              </a:lnSpc>
              <a:buNone/>
            </a:pPr>
            <a:r>
              <a:rPr lang="en-US" sz="1050" dirty="0">
                <a:solidFill>
                  <a:srgbClr val="6B7280"/>
                </a:solidFill>
                <a:latin typeface="Roboto" pitchFamily="34" charset="0"/>
                <a:ea typeface="Roboto" pitchFamily="34" charset="-122"/>
                <a:cs typeface="Roboto" pitchFamily="34" charset="-120"/>
              </a:rPr>
              <a:t>6 / 20</a:t>
            </a:r>
            <a:endParaRPr lang="en-US" sz="10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2192000" cy="6858000"/>
          </a:xfrm>
          <a:prstGeom prst="rect">
            <a:avLst/>
          </a:prstGeom>
        </p:spPr>
      </p:pic>
      <p:pic>
        <p:nvPicPr>
          <p:cNvPr id="3" name="Image 1" descr="preencoded.png">    </p:cNvPr>
          <p:cNvPicPr>
            <a:picLocks noChangeAspect="1"/>
          </p:cNvPicPr>
          <p:nvPr/>
        </p:nvPicPr>
        <p:blipFill>
          <a:blip r:embed="rId2"/>
          <a:stretch>
            <a:fillRect/>
          </a:stretch>
        </p:blipFill>
        <p:spPr>
          <a:xfrm>
            <a:off x="609600" y="609600"/>
            <a:ext cx="914400" cy="38100"/>
          </a:xfrm>
          <a:prstGeom prst="rect">
            <a:avLst/>
          </a:prstGeom>
        </p:spPr>
      </p:pic>
      <p:pic>
        <p:nvPicPr>
          <p:cNvPr id="4" name="Image 2" descr="preencoded.png">    </p:cNvPr>
          <p:cNvPicPr>
            <a:picLocks noChangeAspect="1"/>
          </p:cNvPicPr>
          <p:nvPr/>
        </p:nvPicPr>
        <p:blipFill>
          <a:blip r:embed="rId3"/>
          <a:stretch>
            <a:fillRect/>
          </a:stretch>
        </p:blipFill>
        <p:spPr>
          <a:xfrm>
            <a:off x="609600" y="876300"/>
            <a:ext cx="5181600" cy="762000"/>
          </a:xfrm>
          <a:prstGeom prst="rect">
            <a:avLst/>
          </a:prstGeom>
        </p:spPr>
      </p:pic>
      <p:pic>
        <p:nvPicPr>
          <p:cNvPr id="5" name="Image 3" descr="preencoded.png">    </p:cNvPr>
          <p:cNvPicPr>
            <a:picLocks noChangeAspect="1"/>
          </p:cNvPicPr>
          <p:nvPr/>
        </p:nvPicPr>
        <p:blipFill>
          <a:blip r:embed="rId4"/>
          <a:stretch>
            <a:fillRect/>
          </a:stretch>
        </p:blipFill>
        <p:spPr>
          <a:xfrm>
            <a:off x="723900" y="1028700"/>
            <a:ext cx="171450" cy="190500"/>
          </a:xfrm>
          <a:prstGeom prst="rect">
            <a:avLst/>
          </a:prstGeom>
        </p:spPr>
      </p:pic>
      <p:pic>
        <p:nvPicPr>
          <p:cNvPr id="6" name="Image 4" descr="https://picture-search.skywork.ai/aippt/image/sheet/cbb7d087e65a8487330f204b5e9a6c9b.jpg">    </p:cNvPr>
          <p:cNvPicPr>
            <a:picLocks noChangeAspect="1"/>
          </p:cNvPicPr>
          <p:nvPr/>
        </p:nvPicPr>
        <p:blipFill>
          <a:blip r:embed="rId5"/>
          <a:stretch>
            <a:fillRect/>
          </a:stretch>
        </p:blipFill>
        <p:spPr>
          <a:xfrm>
            <a:off x="609600" y="1752600"/>
            <a:ext cx="5181600" cy="2857500"/>
          </a:xfrm>
          <a:prstGeom prst="rect">
            <a:avLst/>
          </a:prstGeom>
        </p:spPr>
      </p:pic>
      <p:pic>
        <p:nvPicPr>
          <p:cNvPr id="7" name="Image 5" descr="preencoded.png">    </p:cNvPr>
          <p:cNvPicPr>
            <a:picLocks noChangeAspect="1"/>
          </p:cNvPicPr>
          <p:nvPr/>
        </p:nvPicPr>
        <p:blipFill>
          <a:blip r:embed="rId6"/>
          <a:stretch>
            <a:fillRect/>
          </a:stretch>
        </p:blipFill>
        <p:spPr>
          <a:xfrm>
            <a:off x="609600" y="4343400"/>
            <a:ext cx="5181600" cy="266700"/>
          </a:xfrm>
          <a:prstGeom prst="rect">
            <a:avLst/>
          </a:prstGeom>
        </p:spPr>
      </p:pic>
      <p:pic>
        <p:nvPicPr>
          <p:cNvPr id="8" name="Image 6" descr="preencoded.png">    </p:cNvPr>
          <p:cNvPicPr>
            <a:picLocks noChangeAspect="1"/>
          </p:cNvPicPr>
          <p:nvPr/>
        </p:nvPicPr>
        <p:blipFill>
          <a:blip r:embed="rId7"/>
          <a:stretch>
            <a:fillRect/>
          </a:stretch>
        </p:blipFill>
        <p:spPr>
          <a:xfrm>
            <a:off x="6096000" y="876300"/>
            <a:ext cx="5486400" cy="2362200"/>
          </a:xfrm>
          <a:prstGeom prst="rect">
            <a:avLst/>
          </a:prstGeom>
        </p:spPr>
      </p:pic>
      <p:pic>
        <p:nvPicPr>
          <p:cNvPr id="9" name="Image 7" descr="preencoded.png">    </p:cNvPr>
          <p:cNvPicPr>
            <a:picLocks noChangeAspect="1"/>
          </p:cNvPicPr>
          <p:nvPr/>
        </p:nvPicPr>
        <p:blipFill>
          <a:blip r:embed="rId8"/>
          <a:stretch>
            <a:fillRect/>
          </a:stretch>
        </p:blipFill>
        <p:spPr>
          <a:xfrm>
            <a:off x="6210300" y="1028700"/>
            <a:ext cx="190500" cy="190500"/>
          </a:xfrm>
          <a:prstGeom prst="rect">
            <a:avLst/>
          </a:prstGeom>
        </p:spPr>
      </p:pic>
      <p:pic>
        <p:nvPicPr>
          <p:cNvPr id="10" name="Image 8" descr="preencoded.png">    </p:cNvPr>
          <p:cNvPicPr>
            <a:picLocks noChangeAspect="1"/>
          </p:cNvPicPr>
          <p:nvPr/>
        </p:nvPicPr>
        <p:blipFill>
          <a:blip r:embed="rId9"/>
          <a:stretch>
            <a:fillRect/>
          </a:stretch>
        </p:blipFill>
        <p:spPr>
          <a:xfrm>
            <a:off x="6210300" y="1295400"/>
            <a:ext cx="5257800" cy="1828800"/>
          </a:xfrm>
          <a:prstGeom prst="rect">
            <a:avLst/>
          </a:prstGeom>
        </p:spPr>
      </p:pic>
      <p:pic>
        <p:nvPicPr>
          <p:cNvPr id="11" name="Image 9" descr="preencoded.png">    </p:cNvPr>
          <p:cNvPicPr>
            <a:picLocks noChangeAspect="1"/>
          </p:cNvPicPr>
          <p:nvPr/>
        </p:nvPicPr>
        <p:blipFill>
          <a:blip r:embed="rId10"/>
          <a:stretch>
            <a:fillRect/>
          </a:stretch>
        </p:blipFill>
        <p:spPr>
          <a:xfrm>
            <a:off x="6210300" y="1295400"/>
            <a:ext cx="5257800" cy="304800"/>
          </a:xfrm>
          <a:prstGeom prst="rect">
            <a:avLst/>
          </a:prstGeom>
        </p:spPr>
      </p:pic>
      <p:pic>
        <p:nvPicPr>
          <p:cNvPr id="12" name="Image 10" descr="preencoded.png">    </p:cNvPr>
          <p:cNvPicPr>
            <a:picLocks noChangeAspect="1"/>
          </p:cNvPicPr>
          <p:nvPr/>
        </p:nvPicPr>
        <p:blipFill>
          <a:blip r:embed="rId11"/>
          <a:stretch>
            <a:fillRect/>
          </a:stretch>
        </p:blipFill>
        <p:spPr>
          <a:xfrm>
            <a:off x="6210300" y="1600200"/>
            <a:ext cx="5257800" cy="304800"/>
          </a:xfrm>
          <a:prstGeom prst="rect">
            <a:avLst/>
          </a:prstGeom>
        </p:spPr>
      </p:pic>
      <p:pic>
        <p:nvPicPr>
          <p:cNvPr id="13" name="Image 11" descr="preencoded.png">    </p:cNvPr>
          <p:cNvPicPr>
            <a:picLocks noChangeAspect="1"/>
          </p:cNvPicPr>
          <p:nvPr/>
        </p:nvPicPr>
        <p:blipFill>
          <a:blip r:embed="rId12"/>
          <a:stretch>
            <a:fillRect/>
          </a:stretch>
        </p:blipFill>
        <p:spPr>
          <a:xfrm>
            <a:off x="6210300" y="1905000"/>
            <a:ext cx="5257800" cy="304800"/>
          </a:xfrm>
          <a:prstGeom prst="rect">
            <a:avLst/>
          </a:prstGeom>
        </p:spPr>
      </p:pic>
      <p:pic>
        <p:nvPicPr>
          <p:cNvPr id="14" name="Image 12" descr="preencoded.png">    </p:cNvPr>
          <p:cNvPicPr>
            <a:picLocks noChangeAspect="1"/>
          </p:cNvPicPr>
          <p:nvPr/>
        </p:nvPicPr>
        <p:blipFill>
          <a:blip r:embed="rId13"/>
          <a:stretch>
            <a:fillRect/>
          </a:stretch>
        </p:blipFill>
        <p:spPr>
          <a:xfrm>
            <a:off x="6210300" y="2209800"/>
            <a:ext cx="5257800" cy="304800"/>
          </a:xfrm>
          <a:prstGeom prst="rect">
            <a:avLst/>
          </a:prstGeom>
        </p:spPr>
      </p:pic>
      <p:pic>
        <p:nvPicPr>
          <p:cNvPr id="15" name="Image 13" descr="preencoded.png">    </p:cNvPr>
          <p:cNvPicPr>
            <a:picLocks noChangeAspect="1"/>
          </p:cNvPicPr>
          <p:nvPr/>
        </p:nvPicPr>
        <p:blipFill>
          <a:blip r:embed="rId14"/>
          <a:stretch>
            <a:fillRect/>
          </a:stretch>
        </p:blipFill>
        <p:spPr>
          <a:xfrm>
            <a:off x="6210300" y="2514600"/>
            <a:ext cx="5257800" cy="304800"/>
          </a:xfrm>
          <a:prstGeom prst="rect">
            <a:avLst/>
          </a:prstGeom>
        </p:spPr>
      </p:pic>
      <p:pic>
        <p:nvPicPr>
          <p:cNvPr id="16" name="Image 14" descr="preencoded.png">    </p:cNvPr>
          <p:cNvPicPr>
            <a:picLocks noChangeAspect="1"/>
          </p:cNvPicPr>
          <p:nvPr/>
        </p:nvPicPr>
        <p:blipFill>
          <a:blip r:embed="rId15"/>
          <a:stretch>
            <a:fillRect/>
          </a:stretch>
        </p:blipFill>
        <p:spPr>
          <a:xfrm>
            <a:off x="6210300" y="2819400"/>
            <a:ext cx="5257800" cy="304800"/>
          </a:xfrm>
          <a:prstGeom prst="rect">
            <a:avLst/>
          </a:prstGeom>
        </p:spPr>
      </p:pic>
      <p:pic>
        <p:nvPicPr>
          <p:cNvPr id="17" name="Image 15" descr="preencoded.png">    </p:cNvPr>
          <p:cNvPicPr>
            <a:picLocks noChangeAspect="1"/>
          </p:cNvPicPr>
          <p:nvPr/>
        </p:nvPicPr>
        <p:blipFill>
          <a:blip r:embed="rId16"/>
          <a:stretch>
            <a:fillRect/>
          </a:stretch>
        </p:blipFill>
        <p:spPr>
          <a:xfrm>
            <a:off x="6096000" y="3352800"/>
            <a:ext cx="5486400" cy="952500"/>
          </a:xfrm>
          <a:prstGeom prst="rect">
            <a:avLst/>
          </a:prstGeom>
        </p:spPr>
      </p:pic>
      <p:pic>
        <p:nvPicPr>
          <p:cNvPr id="18" name="Image 16" descr="preencoded.png">    </p:cNvPr>
          <p:cNvPicPr>
            <a:picLocks noChangeAspect="1"/>
          </p:cNvPicPr>
          <p:nvPr/>
        </p:nvPicPr>
        <p:blipFill>
          <a:blip r:embed="rId17"/>
          <a:stretch>
            <a:fillRect/>
          </a:stretch>
        </p:blipFill>
        <p:spPr>
          <a:xfrm>
            <a:off x="6210300" y="3505200"/>
            <a:ext cx="190500" cy="190500"/>
          </a:xfrm>
          <a:prstGeom prst="rect">
            <a:avLst/>
          </a:prstGeom>
        </p:spPr>
      </p:pic>
      <p:pic>
        <p:nvPicPr>
          <p:cNvPr id="19" name="Image 17" descr="preencoded.png">    </p:cNvPr>
          <p:cNvPicPr>
            <a:picLocks noChangeAspect="1"/>
          </p:cNvPicPr>
          <p:nvPr/>
        </p:nvPicPr>
        <p:blipFill>
          <a:blip r:embed="rId18"/>
          <a:stretch>
            <a:fillRect/>
          </a:stretch>
        </p:blipFill>
        <p:spPr>
          <a:xfrm>
            <a:off x="6210300" y="3810000"/>
            <a:ext cx="66675" cy="133350"/>
          </a:xfrm>
          <a:prstGeom prst="rect">
            <a:avLst/>
          </a:prstGeom>
        </p:spPr>
      </p:pic>
      <p:pic>
        <p:nvPicPr>
          <p:cNvPr id="20" name="Image 18" descr="preencoded.png">    </p:cNvPr>
          <p:cNvPicPr>
            <a:picLocks noChangeAspect="1"/>
          </p:cNvPicPr>
          <p:nvPr/>
        </p:nvPicPr>
        <p:blipFill>
          <a:blip r:embed="rId19"/>
          <a:stretch>
            <a:fillRect/>
          </a:stretch>
        </p:blipFill>
        <p:spPr>
          <a:xfrm>
            <a:off x="8858250" y="3810000"/>
            <a:ext cx="66675" cy="133350"/>
          </a:xfrm>
          <a:prstGeom prst="rect">
            <a:avLst/>
          </a:prstGeom>
        </p:spPr>
      </p:pic>
      <p:pic>
        <p:nvPicPr>
          <p:cNvPr id="21" name="Image 19" descr="preencoded.png">    </p:cNvPr>
          <p:cNvPicPr>
            <a:picLocks noChangeAspect="1"/>
          </p:cNvPicPr>
          <p:nvPr/>
        </p:nvPicPr>
        <p:blipFill>
          <a:blip r:embed="rId20"/>
          <a:stretch>
            <a:fillRect/>
          </a:stretch>
        </p:blipFill>
        <p:spPr>
          <a:xfrm>
            <a:off x="6210300" y="4038600"/>
            <a:ext cx="66675" cy="133350"/>
          </a:xfrm>
          <a:prstGeom prst="rect">
            <a:avLst/>
          </a:prstGeom>
        </p:spPr>
      </p:pic>
      <p:pic>
        <p:nvPicPr>
          <p:cNvPr id="22" name="Image 20" descr="preencoded.png">    </p:cNvPr>
          <p:cNvPicPr>
            <a:picLocks noChangeAspect="1"/>
          </p:cNvPicPr>
          <p:nvPr/>
        </p:nvPicPr>
        <p:blipFill>
          <a:blip r:embed="rId21"/>
          <a:stretch>
            <a:fillRect/>
          </a:stretch>
        </p:blipFill>
        <p:spPr>
          <a:xfrm>
            <a:off x="8858250" y="4038600"/>
            <a:ext cx="66675" cy="133350"/>
          </a:xfrm>
          <a:prstGeom prst="rect">
            <a:avLst/>
          </a:prstGeom>
        </p:spPr>
      </p:pic>
      <p:sp>
        <p:nvSpPr>
          <p:cNvPr id="23" name="Text 0"/>
          <p:cNvSpPr/>
          <p:nvPr/>
        </p:nvSpPr>
        <p:spPr>
          <a:xfrm>
            <a:off x="609600" y="152400"/>
            <a:ext cx="10972800" cy="381000"/>
          </a:xfrm>
          <a:prstGeom prst="rect">
            <a:avLst/>
          </a:prstGeom>
          <a:noFill/>
          <a:ln/>
        </p:spPr>
        <p:txBody>
          <a:bodyPr wrap="square" lIns="0" tIns="0" rIns="0" bIns="0" rtlCol="0" anchor="t" vert="horz"/>
          <a:lstStyle/>
          <a:p>
            <a:pPr indent="0" marL="0">
              <a:lnSpc>
                <a:spcPts val="3000"/>
              </a:lnSpc>
              <a:buNone/>
            </a:pPr>
            <a:r>
              <a:rPr lang="en-US" sz="2700" b="1" dirty="0">
                <a:solidFill>
                  <a:srgbClr val="FFFFFF"/>
                </a:solidFill>
                <a:latin typeface="Roboto" pitchFamily="34" charset="0"/>
                <a:ea typeface="Roboto" pitchFamily="34" charset="-122"/>
                <a:cs typeface="Roboto" pitchFamily="34" charset="-120"/>
              </a:rPr>
              <a:t>正向運動學 - DH參數</a:t>
            </a:r>
            <a:endParaRPr lang="en-US" sz="2700" dirty="0"/>
          </a:p>
        </p:txBody>
      </p:sp>
      <p:sp>
        <p:nvSpPr>
          <p:cNvPr id="24" name="Text 1"/>
          <p:cNvSpPr/>
          <p:nvPr/>
        </p:nvSpPr>
        <p:spPr>
          <a:xfrm>
            <a:off x="971550" y="990600"/>
            <a:ext cx="4953000" cy="266700"/>
          </a:xfrm>
          <a:prstGeom prst="rect">
            <a:avLst/>
          </a:prstGeom>
          <a:noFill/>
          <a:ln/>
        </p:spPr>
        <p:txBody>
          <a:bodyPr wrap="square" lIns="0" tIns="0" rIns="0" bIns="0" rtlCol="0" anchor="t" vert="horz"/>
          <a:lstStyle/>
          <a:p>
            <a:pPr indent="0" marL="0">
              <a:lnSpc>
                <a:spcPts val="2100"/>
              </a:lnSpc>
              <a:buNone/>
            </a:pPr>
            <a:r>
              <a:rPr lang="en-US" sz="1500" b="1" dirty="0">
                <a:solidFill>
                  <a:srgbClr val="FFFFFF"/>
                </a:solidFill>
                <a:latin typeface="Roboto" pitchFamily="34" charset="0"/>
                <a:ea typeface="Roboto" pitchFamily="34" charset="-122"/>
                <a:cs typeface="Roboto" pitchFamily="34" charset="-120"/>
              </a:rPr>
              <a:t> D-H座標系定義</a:t>
            </a:r>
            <a:endParaRPr lang="en-US" sz="1500" dirty="0"/>
          </a:p>
        </p:txBody>
      </p:sp>
      <p:sp>
        <p:nvSpPr>
          <p:cNvPr id="25" name="Text 2"/>
          <p:cNvSpPr/>
          <p:nvPr/>
        </p:nvSpPr>
        <p:spPr>
          <a:xfrm>
            <a:off x="723900" y="1295400"/>
            <a:ext cx="5943600" cy="228600"/>
          </a:xfrm>
          <a:prstGeom prst="rect">
            <a:avLst/>
          </a:prstGeom>
          <a:noFill/>
          <a:ln/>
        </p:spPr>
        <p:txBody>
          <a:bodyPr wrap="square" lIns="0" tIns="0" rIns="0" bIns="0" rtlCol="0" anchor="t" vert="horz"/>
          <a:lstStyle/>
          <a:p>
            <a:pPr indent="0" marL="0">
              <a:lnSpc>
                <a:spcPts val="1800"/>
              </a:lnSpc>
              <a:buNone/>
            </a:pPr>
            <a:r>
              <a:rPr lang="en-US" sz="1200" dirty="0">
                <a:solidFill>
                  <a:srgbClr val="D1D5DB"/>
                </a:solidFill>
                <a:latin typeface="Roboto" pitchFamily="34" charset="0"/>
                <a:ea typeface="Roboto" pitchFamily="34" charset="-122"/>
                <a:cs typeface="Roboto" pitchFamily="34" charset="-120"/>
              </a:rPr>
              <a:t>每個關節處定義一個右手座標系，z軸沿關節旋轉軸，x軸垂直於z軸。</a:t>
            </a:r>
            <a:endParaRPr lang="en-US" sz="1200" dirty="0"/>
          </a:p>
        </p:txBody>
      </p:sp>
      <p:sp>
        <p:nvSpPr>
          <p:cNvPr id="26" name="Text 3"/>
          <p:cNvSpPr/>
          <p:nvPr/>
        </p:nvSpPr>
        <p:spPr>
          <a:xfrm>
            <a:off x="609600" y="4343400"/>
            <a:ext cx="5181600" cy="266700"/>
          </a:xfrm>
          <a:prstGeom prst="rect">
            <a:avLst/>
          </a:prstGeom>
          <a:noFill/>
          <a:ln/>
        </p:spPr>
        <p:txBody>
          <a:bodyPr wrap="square" lIns="0" tIns="0" rIns="0" bIns="0" rtlCol="0" anchor="t" vert="horz"/>
          <a:lstStyle/>
          <a:p>
            <a:pPr algn="ctr" indent="0" marL="0">
              <a:lnSpc>
                <a:spcPts val="1500"/>
              </a:lnSpc>
              <a:buNone/>
            </a:pPr>
            <a:r>
              <a:rPr lang="en-US" sz="1050" dirty="0">
                <a:solidFill>
                  <a:srgbClr val="D1D5DB"/>
                </a:solidFill>
                <a:latin typeface="Roboto" pitchFamily="34" charset="0"/>
                <a:ea typeface="Roboto" pitchFamily="34" charset="-122"/>
                <a:cs typeface="Roboto" pitchFamily="34" charset="-120"/>
              </a:rPr>
              <a:t>機器手臂的D-H座標系與參數示意圖</a:t>
            </a:r>
            <a:endParaRPr lang="en-US" sz="1050" dirty="0"/>
          </a:p>
        </p:txBody>
      </p:sp>
      <p:sp>
        <p:nvSpPr>
          <p:cNvPr id="27" name="Text 4"/>
          <p:cNvSpPr/>
          <p:nvPr/>
        </p:nvSpPr>
        <p:spPr>
          <a:xfrm>
            <a:off x="6477000" y="990600"/>
            <a:ext cx="5257800" cy="266700"/>
          </a:xfrm>
          <a:prstGeom prst="rect">
            <a:avLst/>
          </a:prstGeom>
          <a:noFill/>
          <a:ln/>
        </p:spPr>
        <p:txBody>
          <a:bodyPr wrap="square" lIns="0" tIns="0" rIns="0" bIns="0" rtlCol="0" anchor="t" vert="horz"/>
          <a:lstStyle/>
          <a:p>
            <a:pPr indent="0" marL="0">
              <a:lnSpc>
                <a:spcPts val="2100"/>
              </a:lnSpc>
              <a:buNone/>
            </a:pPr>
            <a:r>
              <a:rPr lang="en-US" sz="1500" b="1" dirty="0">
                <a:solidFill>
                  <a:srgbClr val="FFFFFF"/>
                </a:solidFill>
                <a:latin typeface="Roboto" pitchFamily="34" charset="0"/>
                <a:ea typeface="Roboto" pitchFamily="34" charset="-122"/>
                <a:cs typeface="Roboto" pitchFamily="34" charset="-120"/>
              </a:rPr>
              <a:t> D-H參數表</a:t>
            </a:r>
            <a:endParaRPr lang="en-US" sz="1500" dirty="0"/>
          </a:p>
        </p:txBody>
      </p:sp>
      <p:sp>
        <p:nvSpPr>
          <p:cNvPr id="28" name="Text 5"/>
          <p:cNvSpPr/>
          <p:nvPr/>
        </p:nvSpPr>
        <p:spPr>
          <a:xfrm>
            <a:off x="6286500" y="1295400"/>
            <a:ext cx="759768" cy="304800"/>
          </a:xfrm>
          <a:prstGeom prst="rect">
            <a:avLst/>
          </a:prstGeom>
          <a:noFill/>
          <a:ln/>
        </p:spPr>
        <p:txBody>
          <a:bodyPr wrap="square" lIns="0" tIns="0" rIns="0" bIns="0" rtlCol="0" anchor="t" vert="horz"/>
          <a:lstStyle/>
          <a:p>
            <a:pPr algn="l" indent="0" marL="0">
              <a:lnSpc>
                <a:spcPts val="1800"/>
              </a:lnSpc>
              <a:buNone/>
            </a:pPr>
            <a:r>
              <a:rPr lang="en-US" sz="1200" b="1" dirty="0">
                <a:solidFill>
                  <a:srgbClr val="FFFFFF"/>
                </a:solidFill>
                <a:latin typeface="Roboto" pitchFamily="34" charset="0"/>
                <a:ea typeface="Roboto" pitchFamily="34" charset="-122"/>
                <a:cs typeface="Roboto" pitchFamily="34" charset="-120"/>
              </a:rPr>
              <a:t>i</a:t>
            </a:r>
            <a:endParaRPr lang="en-US" sz="1200" dirty="0"/>
          </a:p>
        </p:txBody>
      </p:sp>
      <p:sp>
        <p:nvSpPr>
          <p:cNvPr id="29" name="Text 6"/>
          <p:cNvSpPr/>
          <p:nvPr/>
        </p:nvSpPr>
        <p:spPr>
          <a:xfrm>
            <a:off x="7046268" y="1295400"/>
            <a:ext cx="1397943" cy="304800"/>
          </a:xfrm>
          <a:prstGeom prst="rect">
            <a:avLst/>
          </a:prstGeom>
          <a:noFill/>
          <a:ln/>
        </p:spPr>
        <p:txBody>
          <a:bodyPr wrap="square" lIns="0" tIns="0" rIns="0" bIns="0" rtlCol="0" anchor="t" vert="horz"/>
          <a:lstStyle/>
          <a:p>
            <a:pPr algn="l" indent="0" marL="0">
              <a:lnSpc>
                <a:spcPts val="1800"/>
              </a:lnSpc>
              <a:buNone/>
            </a:pPr>
            <a:r>
              <a:rPr lang="en-US" sz="1200" b="1" dirty="0">
                <a:solidFill>
                  <a:srgbClr val="FFFFFF"/>
                </a:solidFill>
                <a:latin typeface="Roboto" pitchFamily="34" charset="0"/>
                <a:ea typeface="Roboto" pitchFamily="34" charset="-122"/>
                <a:cs typeface="Roboto" pitchFamily="34" charset="-120"/>
              </a:rPr>
              <a:t>αᵢ₋₁</a:t>
            </a:r>
            <a:endParaRPr lang="en-US" sz="1200" dirty="0"/>
          </a:p>
        </p:txBody>
      </p:sp>
      <p:sp>
        <p:nvSpPr>
          <p:cNvPr id="30" name="Text 7"/>
          <p:cNvSpPr/>
          <p:nvPr/>
        </p:nvSpPr>
        <p:spPr>
          <a:xfrm>
            <a:off x="8444210" y="1295400"/>
            <a:ext cx="1215628" cy="304800"/>
          </a:xfrm>
          <a:prstGeom prst="rect">
            <a:avLst/>
          </a:prstGeom>
          <a:noFill/>
          <a:ln/>
        </p:spPr>
        <p:txBody>
          <a:bodyPr wrap="square" lIns="0" tIns="0" rIns="0" bIns="0" rtlCol="0" anchor="t" vert="horz"/>
          <a:lstStyle/>
          <a:p>
            <a:pPr algn="l" indent="0" marL="0">
              <a:lnSpc>
                <a:spcPts val="1800"/>
              </a:lnSpc>
              <a:buNone/>
            </a:pPr>
            <a:r>
              <a:rPr lang="en-US" sz="1200" b="1" dirty="0">
                <a:solidFill>
                  <a:srgbClr val="FFFFFF"/>
                </a:solidFill>
                <a:latin typeface="Roboto" pitchFamily="34" charset="0"/>
                <a:ea typeface="Roboto" pitchFamily="34" charset="-122"/>
                <a:cs typeface="Roboto" pitchFamily="34" charset="-120"/>
              </a:rPr>
              <a:t>aᵢ₋₁</a:t>
            </a:r>
            <a:endParaRPr lang="en-US" sz="1200" dirty="0"/>
          </a:p>
        </p:txBody>
      </p:sp>
      <p:sp>
        <p:nvSpPr>
          <p:cNvPr id="31" name="Text 8"/>
          <p:cNvSpPr/>
          <p:nvPr/>
        </p:nvSpPr>
        <p:spPr>
          <a:xfrm>
            <a:off x="9659838" y="1295400"/>
            <a:ext cx="942082" cy="304800"/>
          </a:xfrm>
          <a:prstGeom prst="rect">
            <a:avLst/>
          </a:prstGeom>
          <a:noFill/>
          <a:ln/>
        </p:spPr>
        <p:txBody>
          <a:bodyPr wrap="square" lIns="0" tIns="0" rIns="0" bIns="0" rtlCol="0" anchor="t" vert="horz"/>
          <a:lstStyle/>
          <a:p>
            <a:pPr algn="l" indent="0" marL="0">
              <a:lnSpc>
                <a:spcPts val="1800"/>
              </a:lnSpc>
              <a:buNone/>
            </a:pPr>
            <a:r>
              <a:rPr lang="en-US" sz="1200" b="1" dirty="0">
                <a:solidFill>
                  <a:srgbClr val="FFFFFF"/>
                </a:solidFill>
                <a:latin typeface="Roboto" pitchFamily="34" charset="0"/>
                <a:ea typeface="Roboto" pitchFamily="34" charset="-122"/>
                <a:cs typeface="Roboto" pitchFamily="34" charset="-120"/>
              </a:rPr>
              <a:t>dᵢ</a:t>
            </a:r>
            <a:endParaRPr lang="en-US" sz="1200" dirty="0"/>
          </a:p>
        </p:txBody>
      </p:sp>
      <p:sp>
        <p:nvSpPr>
          <p:cNvPr id="32" name="Text 9"/>
          <p:cNvSpPr/>
          <p:nvPr/>
        </p:nvSpPr>
        <p:spPr>
          <a:xfrm>
            <a:off x="10601920" y="1295400"/>
            <a:ext cx="942380" cy="304800"/>
          </a:xfrm>
          <a:prstGeom prst="rect">
            <a:avLst/>
          </a:prstGeom>
          <a:noFill/>
          <a:ln/>
        </p:spPr>
        <p:txBody>
          <a:bodyPr wrap="square" lIns="0" tIns="0" rIns="0" bIns="0" rtlCol="0" anchor="t" vert="horz"/>
          <a:lstStyle/>
          <a:p>
            <a:pPr algn="l" indent="0" marL="0">
              <a:lnSpc>
                <a:spcPts val="1800"/>
              </a:lnSpc>
              <a:buNone/>
            </a:pPr>
            <a:r>
              <a:rPr lang="en-US" sz="1200" b="1" dirty="0">
                <a:solidFill>
                  <a:srgbClr val="FFFFFF"/>
                </a:solidFill>
                <a:latin typeface="Roboto" pitchFamily="34" charset="0"/>
                <a:ea typeface="Roboto" pitchFamily="34" charset="-122"/>
                <a:cs typeface="Roboto" pitchFamily="34" charset="-120"/>
              </a:rPr>
              <a:t>θᵢ</a:t>
            </a:r>
            <a:endParaRPr lang="en-US" sz="1200" dirty="0"/>
          </a:p>
        </p:txBody>
      </p:sp>
      <p:sp>
        <p:nvSpPr>
          <p:cNvPr id="33" name="Text 10"/>
          <p:cNvSpPr/>
          <p:nvPr/>
        </p:nvSpPr>
        <p:spPr>
          <a:xfrm>
            <a:off x="6286500" y="1600200"/>
            <a:ext cx="759768" cy="304800"/>
          </a:xfrm>
          <a:prstGeom prst="rect">
            <a:avLst/>
          </a:prstGeom>
          <a:noFill/>
          <a:ln/>
        </p:spPr>
        <p:txBody>
          <a:bodyPr wrap="square" lIns="0" tIns="0" rIns="0" bIns="0" rtlCol="0" anchor="t" vert="horz"/>
          <a:lstStyle/>
          <a:p>
            <a:pPr indent="0" marL="0">
              <a:lnSpc>
                <a:spcPts val="1800"/>
              </a:lnSpc>
              <a:buNone/>
            </a:pPr>
            <a:r>
              <a:rPr lang="en-US" sz="1200" dirty="0">
                <a:solidFill>
                  <a:srgbClr val="FFFFFF"/>
                </a:solidFill>
                <a:latin typeface="Roboto" pitchFamily="34" charset="0"/>
                <a:ea typeface="Roboto" pitchFamily="34" charset="-122"/>
                <a:cs typeface="Roboto" pitchFamily="34" charset="-120"/>
              </a:rPr>
              <a:t>1</a:t>
            </a:r>
            <a:endParaRPr lang="en-US" sz="1200" dirty="0"/>
          </a:p>
        </p:txBody>
      </p:sp>
      <p:sp>
        <p:nvSpPr>
          <p:cNvPr id="34" name="Text 11"/>
          <p:cNvSpPr/>
          <p:nvPr/>
        </p:nvSpPr>
        <p:spPr>
          <a:xfrm>
            <a:off x="7046268" y="1600200"/>
            <a:ext cx="1397943" cy="304800"/>
          </a:xfrm>
          <a:prstGeom prst="rect">
            <a:avLst/>
          </a:prstGeom>
          <a:noFill/>
          <a:ln/>
        </p:spPr>
        <p:txBody>
          <a:bodyPr wrap="square" lIns="0" tIns="0" rIns="0" bIns="0" rtlCol="0" anchor="t" vert="horz"/>
          <a:lstStyle/>
          <a:p>
            <a:pPr indent="0" marL="0">
              <a:lnSpc>
                <a:spcPts val="1800"/>
              </a:lnSpc>
              <a:buNone/>
            </a:pPr>
            <a:r>
              <a:rPr lang="en-US" sz="1200" dirty="0">
                <a:solidFill>
                  <a:srgbClr val="FFFFFF"/>
                </a:solidFill>
                <a:latin typeface="Roboto" pitchFamily="34" charset="0"/>
                <a:ea typeface="Roboto" pitchFamily="34" charset="-122"/>
                <a:cs typeface="Roboto" pitchFamily="34" charset="-120"/>
              </a:rPr>
              <a:t>0</a:t>
            </a:r>
            <a:endParaRPr lang="en-US" sz="1200" dirty="0"/>
          </a:p>
        </p:txBody>
      </p:sp>
      <p:sp>
        <p:nvSpPr>
          <p:cNvPr id="35" name="Text 12"/>
          <p:cNvSpPr/>
          <p:nvPr/>
        </p:nvSpPr>
        <p:spPr>
          <a:xfrm>
            <a:off x="8444210" y="1600200"/>
            <a:ext cx="1215628" cy="304800"/>
          </a:xfrm>
          <a:prstGeom prst="rect">
            <a:avLst/>
          </a:prstGeom>
          <a:noFill/>
          <a:ln/>
        </p:spPr>
        <p:txBody>
          <a:bodyPr wrap="square" lIns="0" tIns="0" rIns="0" bIns="0" rtlCol="0" anchor="t" vert="horz"/>
          <a:lstStyle/>
          <a:p>
            <a:pPr indent="0" marL="0">
              <a:lnSpc>
                <a:spcPts val="1800"/>
              </a:lnSpc>
              <a:buNone/>
            </a:pPr>
            <a:r>
              <a:rPr lang="en-US" sz="1200" dirty="0">
                <a:solidFill>
                  <a:srgbClr val="FFFFFF"/>
                </a:solidFill>
                <a:latin typeface="Roboto" pitchFamily="34" charset="0"/>
                <a:ea typeface="Roboto" pitchFamily="34" charset="-122"/>
                <a:cs typeface="Roboto" pitchFamily="34" charset="-120"/>
              </a:rPr>
              <a:t>0</a:t>
            </a:r>
            <a:endParaRPr lang="en-US" sz="1200" dirty="0"/>
          </a:p>
        </p:txBody>
      </p:sp>
      <p:sp>
        <p:nvSpPr>
          <p:cNvPr id="36" name="Text 13"/>
          <p:cNvSpPr/>
          <p:nvPr/>
        </p:nvSpPr>
        <p:spPr>
          <a:xfrm>
            <a:off x="9659838" y="1600200"/>
            <a:ext cx="942082" cy="304800"/>
          </a:xfrm>
          <a:prstGeom prst="rect">
            <a:avLst/>
          </a:prstGeom>
          <a:noFill/>
          <a:ln/>
        </p:spPr>
        <p:txBody>
          <a:bodyPr wrap="square" lIns="0" tIns="0" rIns="0" bIns="0" rtlCol="0" anchor="t" vert="horz"/>
          <a:lstStyle/>
          <a:p>
            <a:pPr indent="0" marL="0">
              <a:lnSpc>
                <a:spcPts val="1800"/>
              </a:lnSpc>
              <a:buNone/>
            </a:pPr>
            <a:r>
              <a:rPr lang="en-US" sz="1200" dirty="0">
                <a:solidFill>
                  <a:srgbClr val="FDBA74"/>
                </a:solidFill>
                <a:latin typeface="Roboto" pitchFamily="34" charset="0"/>
                <a:ea typeface="Roboto" pitchFamily="34" charset="-122"/>
                <a:cs typeface="Roboto" pitchFamily="34" charset="-120"/>
              </a:rPr>
              <a:t>d₁</a:t>
            </a:r>
            <a:endParaRPr lang="en-US" sz="1200" dirty="0"/>
          </a:p>
        </p:txBody>
      </p:sp>
      <p:sp>
        <p:nvSpPr>
          <p:cNvPr id="37" name="Text 14"/>
          <p:cNvSpPr/>
          <p:nvPr/>
        </p:nvSpPr>
        <p:spPr>
          <a:xfrm>
            <a:off x="10601920" y="1600200"/>
            <a:ext cx="942380" cy="304800"/>
          </a:xfrm>
          <a:prstGeom prst="rect">
            <a:avLst/>
          </a:prstGeom>
          <a:noFill/>
          <a:ln/>
        </p:spPr>
        <p:txBody>
          <a:bodyPr wrap="square" lIns="0" tIns="0" rIns="0" bIns="0" rtlCol="0" anchor="t" vert="horz"/>
          <a:lstStyle/>
          <a:p>
            <a:pPr indent="0" marL="0">
              <a:lnSpc>
                <a:spcPts val="1800"/>
              </a:lnSpc>
              <a:buNone/>
            </a:pPr>
            <a:r>
              <a:rPr lang="en-US" sz="1200" dirty="0">
                <a:solidFill>
                  <a:srgbClr val="FFFFFF"/>
                </a:solidFill>
                <a:latin typeface="Roboto" pitchFamily="34" charset="0"/>
                <a:ea typeface="Roboto" pitchFamily="34" charset="-122"/>
                <a:cs typeface="Roboto" pitchFamily="34" charset="-120"/>
              </a:rPr>
              <a:t>θ₁</a:t>
            </a:r>
            <a:endParaRPr lang="en-US" sz="1200" dirty="0"/>
          </a:p>
        </p:txBody>
      </p:sp>
      <p:sp>
        <p:nvSpPr>
          <p:cNvPr id="38" name="Text 15"/>
          <p:cNvSpPr/>
          <p:nvPr/>
        </p:nvSpPr>
        <p:spPr>
          <a:xfrm>
            <a:off x="6286500" y="1905000"/>
            <a:ext cx="759768" cy="304800"/>
          </a:xfrm>
          <a:prstGeom prst="rect">
            <a:avLst/>
          </a:prstGeom>
          <a:noFill/>
          <a:ln/>
        </p:spPr>
        <p:txBody>
          <a:bodyPr wrap="square" lIns="0" tIns="0" rIns="0" bIns="0" rtlCol="0" anchor="t" vert="horz"/>
          <a:lstStyle/>
          <a:p>
            <a:pPr indent="0" marL="0">
              <a:lnSpc>
                <a:spcPts val="1800"/>
              </a:lnSpc>
              <a:buNone/>
            </a:pPr>
            <a:r>
              <a:rPr lang="en-US" sz="1200" dirty="0">
                <a:solidFill>
                  <a:srgbClr val="FFFFFF"/>
                </a:solidFill>
                <a:latin typeface="Roboto" pitchFamily="34" charset="0"/>
                <a:ea typeface="Roboto" pitchFamily="34" charset="-122"/>
                <a:cs typeface="Roboto" pitchFamily="34" charset="-120"/>
              </a:rPr>
              <a:t>2</a:t>
            </a:r>
            <a:endParaRPr lang="en-US" sz="1200" dirty="0"/>
          </a:p>
        </p:txBody>
      </p:sp>
      <p:sp>
        <p:nvSpPr>
          <p:cNvPr id="39" name="Text 16"/>
          <p:cNvSpPr/>
          <p:nvPr/>
        </p:nvSpPr>
        <p:spPr>
          <a:xfrm>
            <a:off x="7046268" y="1905000"/>
            <a:ext cx="1397943" cy="304800"/>
          </a:xfrm>
          <a:prstGeom prst="rect">
            <a:avLst/>
          </a:prstGeom>
          <a:noFill/>
          <a:ln/>
        </p:spPr>
        <p:txBody>
          <a:bodyPr wrap="square" lIns="0" tIns="0" rIns="0" bIns="0" rtlCol="0" anchor="t" vert="horz"/>
          <a:lstStyle/>
          <a:p>
            <a:pPr indent="0" marL="0">
              <a:lnSpc>
                <a:spcPts val="1800"/>
              </a:lnSpc>
              <a:buNone/>
            </a:pPr>
            <a:r>
              <a:rPr lang="en-US" sz="1200" dirty="0">
                <a:solidFill>
                  <a:srgbClr val="FFFFFF"/>
                </a:solidFill>
                <a:latin typeface="Roboto" pitchFamily="34" charset="0"/>
                <a:ea typeface="Roboto" pitchFamily="34" charset="-122"/>
                <a:cs typeface="Roboto" pitchFamily="34" charset="-120"/>
              </a:rPr>
              <a:t>-π/2</a:t>
            </a:r>
            <a:endParaRPr lang="en-US" sz="1200" dirty="0"/>
          </a:p>
        </p:txBody>
      </p:sp>
      <p:sp>
        <p:nvSpPr>
          <p:cNvPr id="40" name="Text 17"/>
          <p:cNvSpPr/>
          <p:nvPr/>
        </p:nvSpPr>
        <p:spPr>
          <a:xfrm>
            <a:off x="8444210" y="1905000"/>
            <a:ext cx="1215628" cy="304800"/>
          </a:xfrm>
          <a:prstGeom prst="rect">
            <a:avLst/>
          </a:prstGeom>
          <a:noFill/>
          <a:ln/>
        </p:spPr>
        <p:txBody>
          <a:bodyPr wrap="square" lIns="0" tIns="0" rIns="0" bIns="0" rtlCol="0" anchor="t" vert="horz"/>
          <a:lstStyle/>
          <a:p>
            <a:pPr indent="0" marL="0">
              <a:lnSpc>
                <a:spcPts val="1800"/>
              </a:lnSpc>
              <a:buNone/>
            </a:pPr>
            <a:r>
              <a:rPr lang="en-US" sz="1200" dirty="0">
                <a:solidFill>
                  <a:srgbClr val="FDBA74"/>
                </a:solidFill>
                <a:latin typeface="Roboto" pitchFamily="34" charset="0"/>
                <a:ea typeface="Roboto" pitchFamily="34" charset="-122"/>
                <a:cs typeface="Roboto" pitchFamily="34" charset="-120"/>
              </a:rPr>
              <a:t>a₁</a:t>
            </a:r>
            <a:endParaRPr lang="en-US" sz="1200" dirty="0"/>
          </a:p>
        </p:txBody>
      </p:sp>
      <p:sp>
        <p:nvSpPr>
          <p:cNvPr id="41" name="Text 18"/>
          <p:cNvSpPr/>
          <p:nvPr/>
        </p:nvSpPr>
        <p:spPr>
          <a:xfrm>
            <a:off x="9659838" y="1905000"/>
            <a:ext cx="942082" cy="304800"/>
          </a:xfrm>
          <a:prstGeom prst="rect">
            <a:avLst/>
          </a:prstGeom>
          <a:noFill/>
          <a:ln/>
        </p:spPr>
        <p:txBody>
          <a:bodyPr wrap="square" lIns="0" tIns="0" rIns="0" bIns="0" rtlCol="0" anchor="t" vert="horz"/>
          <a:lstStyle/>
          <a:p>
            <a:pPr indent="0" marL="0">
              <a:lnSpc>
                <a:spcPts val="1800"/>
              </a:lnSpc>
              <a:buNone/>
            </a:pPr>
            <a:r>
              <a:rPr lang="en-US" sz="1200" dirty="0">
                <a:solidFill>
                  <a:srgbClr val="FFFFFF"/>
                </a:solidFill>
                <a:latin typeface="Roboto" pitchFamily="34" charset="0"/>
                <a:ea typeface="Roboto" pitchFamily="34" charset="-122"/>
                <a:cs typeface="Roboto" pitchFamily="34" charset="-120"/>
              </a:rPr>
              <a:t>0</a:t>
            </a:r>
            <a:endParaRPr lang="en-US" sz="1200" dirty="0"/>
          </a:p>
        </p:txBody>
      </p:sp>
      <p:sp>
        <p:nvSpPr>
          <p:cNvPr id="42" name="Text 19"/>
          <p:cNvSpPr/>
          <p:nvPr/>
        </p:nvSpPr>
        <p:spPr>
          <a:xfrm>
            <a:off x="10601920" y="1905000"/>
            <a:ext cx="942380" cy="304800"/>
          </a:xfrm>
          <a:prstGeom prst="rect">
            <a:avLst/>
          </a:prstGeom>
          <a:noFill/>
          <a:ln/>
        </p:spPr>
        <p:txBody>
          <a:bodyPr wrap="square" lIns="0" tIns="0" rIns="0" bIns="0" rtlCol="0" anchor="t" vert="horz"/>
          <a:lstStyle/>
          <a:p>
            <a:pPr indent="0" marL="0">
              <a:lnSpc>
                <a:spcPts val="1800"/>
              </a:lnSpc>
              <a:buNone/>
            </a:pPr>
            <a:r>
              <a:rPr lang="en-US" sz="1200" dirty="0">
                <a:solidFill>
                  <a:srgbClr val="FFFFFF"/>
                </a:solidFill>
                <a:latin typeface="Roboto" pitchFamily="34" charset="0"/>
                <a:ea typeface="Roboto" pitchFamily="34" charset="-122"/>
                <a:cs typeface="Roboto" pitchFamily="34" charset="-120"/>
              </a:rPr>
              <a:t>θ₂</a:t>
            </a:r>
            <a:endParaRPr lang="en-US" sz="1200" dirty="0"/>
          </a:p>
        </p:txBody>
      </p:sp>
      <p:sp>
        <p:nvSpPr>
          <p:cNvPr id="43" name="Text 20"/>
          <p:cNvSpPr/>
          <p:nvPr/>
        </p:nvSpPr>
        <p:spPr>
          <a:xfrm>
            <a:off x="6286500" y="2209800"/>
            <a:ext cx="759768" cy="304800"/>
          </a:xfrm>
          <a:prstGeom prst="rect">
            <a:avLst/>
          </a:prstGeom>
          <a:noFill/>
          <a:ln/>
        </p:spPr>
        <p:txBody>
          <a:bodyPr wrap="square" lIns="0" tIns="0" rIns="0" bIns="0" rtlCol="0" anchor="t" vert="horz"/>
          <a:lstStyle/>
          <a:p>
            <a:pPr indent="0" marL="0">
              <a:lnSpc>
                <a:spcPts val="1800"/>
              </a:lnSpc>
              <a:buNone/>
            </a:pPr>
            <a:r>
              <a:rPr lang="en-US" sz="1200" dirty="0">
                <a:solidFill>
                  <a:srgbClr val="FFFFFF"/>
                </a:solidFill>
                <a:latin typeface="Roboto" pitchFamily="34" charset="0"/>
                <a:ea typeface="Roboto" pitchFamily="34" charset="-122"/>
                <a:cs typeface="Roboto" pitchFamily="34" charset="-120"/>
              </a:rPr>
              <a:t>3</a:t>
            </a:r>
            <a:endParaRPr lang="en-US" sz="1200" dirty="0"/>
          </a:p>
        </p:txBody>
      </p:sp>
      <p:sp>
        <p:nvSpPr>
          <p:cNvPr id="44" name="Text 21"/>
          <p:cNvSpPr/>
          <p:nvPr/>
        </p:nvSpPr>
        <p:spPr>
          <a:xfrm>
            <a:off x="7046268" y="2209800"/>
            <a:ext cx="1397943" cy="304800"/>
          </a:xfrm>
          <a:prstGeom prst="rect">
            <a:avLst/>
          </a:prstGeom>
          <a:noFill/>
          <a:ln/>
        </p:spPr>
        <p:txBody>
          <a:bodyPr wrap="square" lIns="0" tIns="0" rIns="0" bIns="0" rtlCol="0" anchor="t" vert="horz"/>
          <a:lstStyle/>
          <a:p>
            <a:pPr indent="0" marL="0">
              <a:lnSpc>
                <a:spcPts val="1800"/>
              </a:lnSpc>
              <a:buNone/>
            </a:pPr>
            <a:r>
              <a:rPr lang="en-US" sz="1200" dirty="0">
                <a:solidFill>
                  <a:srgbClr val="FFFFFF"/>
                </a:solidFill>
                <a:latin typeface="Roboto" pitchFamily="34" charset="0"/>
                <a:ea typeface="Roboto" pitchFamily="34" charset="-122"/>
                <a:cs typeface="Roboto" pitchFamily="34" charset="-120"/>
              </a:rPr>
              <a:t>0</a:t>
            </a:r>
            <a:endParaRPr lang="en-US" sz="1200" dirty="0"/>
          </a:p>
        </p:txBody>
      </p:sp>
      <p:sp>
        <p:nvSpPr>
          <p:cNvPr id="45" name="Text 22"/>
          <p:cNvSpPr/>
          <p:nvPr/>
        </p:nvSpPr>
        <p:spPr>
          <a:xfrm>
            <a:off x="8444210" y="2209800"/>
            <a:ext cx="1215628" cy="304800"/>
          </a:xfrm>
          <a:prstGeom prst="rect">
            <a:avLst/>
          </a:prstGeom>
          <a:noFill/>
          <a:ln/>
        </p:spPr>
        <p:txBody>
          <a:bodyPr wrap="square" lIns="0" tIns="0" rIns="0" bIns="0" rtlCol="0" anchor="t" vert="horz"/>
          <a:lstStyle/>
          <a:p>
            <a:pPr indent="0" marL="0">
              <a:lnSpc>
                <a:spcPts val="1800"/>
              </a:lnSpc>
              <a:buNone/>
            </a:pPr>
            <a:r>
              <a:rPr lang="en-US" sz="1200" dirty="0">
                <a:solidFill>
                  <a:srgbClr val="FDBA74"/>
                </a:solidFill>
                <a:latin typeface="Roboto" pitchFamily="34" charset="0"/>
                <a:ea typeface="Roboto" pitchFamily="34" charset="-122"/>
                <a:cs typeface="Roboto" pitchFamily="34" charset="-120"/>
              </a:rPr>
              <a:t>a₂</a:t>
            </a:r>
            <a:endParaRPr lang="en-US" sz="1200" dirty="0"/>
          </a:p>
        </p:txBody>
      </p:sp>
      <p:sp>
        <p:nvSpPr>
          <p:cNvPr id="46" name="Text 23"/>
          <p:cNvSpPr/>
          <p:nvPr/>
        </p:nvSpPr>
        <p:spPr>
          <a:xfrm>
            <a:off x="9659838" y="2209800"/>
            <a:ext cx="942082" cy="304800"/>
          </a:xfrm>
          <a:prstGeom prst="rect">
            <a:avLst/>
          </a:prstGeom>
          <a:noFill/>
          <a:ln/>
        </p:spPr>
        <p:txBody>
          <a:bodyPr wrap="square" lIns="0" tIns="0" rIns="0" bIns="0" rtlCol="0" anchor="t" vert="horz"/>
          <a:lstStyle/>
          <a:p>
            <a:pPr indent="0" marL="0">
              <a:lnSpc>
                <a:spcPts val="1800"/>
              </a:lnSpc>
              <a:buNone/>
            </a:pPr>
            <a:r>
              <a:rPr lang="en-US" sz="1200" dirty="0">
                <a:solidFill>
                  <a:srgbClr val="FFFFFF"/>
                </a:solidFill>
                <a:latin typeface="Roboto" pitchFamily="34" charset="0"/>
                <a:ea typeface="Roboto" pitchFamily="34" charset="-122"/>
                <a:cs typeface="Roboto" pitchFamily="34" charset="-120"/>
              </a:rPr>
              <a:t>0</a:t>
            </a:r>
            <a:endParaRPr lang="en-US" sz="1200" dirty="0"/>
          </a:p>
        </p:txBody>
      </p:sp>
      <p:sp>
        <p:nvSpPr>
          <p:cNvPr id="47" name="Text 24"/>
          <p:cNvSpPr/>
          <p:nvPr/>
        </p:nvSpPr>
        <p:spPr>
          <a:xfrm>
            <a:off x="10601920" y="2209800"/>
            <a:ext cx="942380" cy="304800"/>
          </a:xfrm>
          <a:prstGeom prst="rect">
            <a:avLst/>
          </a:prstGeom>
          <a:noFill/>
          <a:ln/>
        </p:spPr>
        <p:txBody>
          <a:bodyPr wrap="square" lIns="0" tIns="0" rIns="0" bIns="0" rtlCol="0" anchor="t" vert="horz"/>
          <a:lstStyle/>
          <a:p>
            <a:pPr indent="0" marL="0">
              <a:lnSpc>
                <a:spcPts val="1800"/>
              </a:lnSpc>
              <a:buNone/>
            </a:pPr>
            <a:r>
              <a:rPr lang="en-US" sz="1200" dirty="0">
                <a:solidFill>
                  <a:srgbClr val="FFFFFF"/>
                </a:solidFill>
                <a:latin typeface="Roboto" pitchFamily="34" charset="0"/>
                <a:ea typeface="Roboto" pitchFamily="34" charset="-122"/>
                <a:cs typeface="Roboto" pitchFamily="34" charset="-120"/>
              </a:rPr>
              <a:t>θ₃</a:t>
            </a:r>
            <a:endParaRPr lang="en-US" sz="1200" dirty="0"/>
          </a:p>
        </p:txBody>
      </p:sp>
      <p:sp>
        <p:nvSpPr>
          <p:cNvPr id="48" name="Text 25"/>
          <p:cNvSpPr/>
          <p:nvPr/>
        </p:nvSpPr>
        <p:spPr>
          <a:xfrm>
            <a:off x="6286500" y="2514600"/>
            <a:ext cx="759768" cy="304800"/>
          </a:xfrm>
          <a:prstGeom prst="rect">
            <a:avLst/>
          </a:prstGeom>
          <a:noFill/>
          <a:ln/>
        </p:spPr>
        <p:txBody>
          <a:bodyPr wrap="square" lIns="0" tIns="0" rIns="0" bIns="0" rtlCol="0" anchor="t" vert="horz"/>
          <a:lstStyle/>
          <a:p>
            <a:pPr indent="0" marL="0">
              <a:lnSpc>
                <a:spcPts val="1800"/>
              </a:lnSpc>
              <a:buNone/>
            </a:pPr>
            <a:r>
              <a:rPr lang="en-US" sz="1200" dirty="0">
                <a:solidFill>
                  <a:srgbClr val="FFFFFF"/>
                </a:solidFill>
                <a:latin typeface="Roboto" pitchFamily="34" charset="0"/>
                <a:ea typeface="Roboto" pitchFamily="34" charset="-122"/>
                <a:cs typeface="Roboto" pitchFamily="34" charset="-120"/>
              </a:rPr>
              <a:t>4</a:t>
            </a:r>
            <a:endParaRPr lang="en-US" sz="1200" dirty="0"/>
          </a:p>
        </p:txBody>
      </p:sp>
      <p:sp>
        <p:nvSpPr>
          <p:cNvPr id="49" name="Text 26"/>
          <p:cNvSpPr/>
          <p:nvPr/>
        </p:nvSpPr>
        <p:spPr>
          <a:xfrm>
            <a:off x="7046268" y="2514600"/>
            <a:ext cx="1397943" cy="304800"/>
          </a:xfrm>
          <a:prstGeom prst="rect">
            <a:avLst/>
          </a:prstGeom>
          <a:noFill/>
          <a:ln/>
        </p:spPr>
        <p:txBody>
          <a:bodyPr wrap="square" lIns="0" tIns="0" rIns="0" bIns="0" rtlCol="0" anchor="t" vert="horz"/>
          <a:lstStyle/>
          <a:p>
            <a:pPr indent="0" marL="0">
              <a:lnSpc>
                <a:spcPts val="1800"/>
              </a:lnSpc>
              <a:buNone/>
            </a:pPr>
            <a:r>
              <a:rPr lang="en-US" sz="1200" dirty="0">
                <a:solidFill>
                  <a:srgbClr val="FFFFFF"/>
                </a:solidFill>
                <a:latin typeface="Roboto" pitchFamily="34" charset="0"/>
                <a:ea typeface="Roboto" pitchFamily="34" charset="-122"/>
                <a:cs typeface="Roboto" pitchFamily="34" charset="-120"/>
              </a:rPr>
              <a:t>-π/2</a:t>
            </a:r>
            <a:endParaRPr lang="en-US" sz="1200" dirty="0"/>
          </a:p>
        </p:txBody>
      </p:sp>
      <p:sp>
        <p:nvSpPr>
          <p:cNvPr id="50" name="Text 27"/>
          <p:cNvSpPr/>
          <p:nvPr/>
        </p:nvSpPr>
        <p:spPr>
          <a:xfrm>
            <a:off x="8444210" y="2514600"/>
            <a:ext cx="1215628" cy="304800"/>
          </a:xfrm>
          <a:prstGeom prst="rect">
            <a:avLst/>
          </a:prstGeom>
          <a:noFill/>
          <a:ln/>
        </p:spPr>
        <p:txBody>
          <a:bodyPr wrap="square" lIns="0" tIns="0" rIns="0" bIns="0" rtlCol="0" anchor="t" vert="horz"/>
          <a:lstStyle/>
          <a:p>
            <a:pPr indent="0" marL="0">
              <a:lnSpc>
                <a:spcPts val="1800"/>
              </a:lnSpc>
              <a:buNone/>
            </a:pPr>
            <a:r>
              <a:rPr lang="en-US" sz="1200" dirty="0">
                <a:solidFill>
                  <a:srgbClr val="FFFFFF"/>
                </a:solidFill>
                <a:latin typeface="Roboto" pitchFamily="34" charset="0"/>
                <a:ea typeface="Roboto" pitchFamily="34" charset="-122"/>
                <a:cs typeface="Roboto" pitchFamily="34" charset="-120"/>
              </a:rPr>
              <a:t>0</a:t>
            </a:r>
            <a:endParaRPr lang="en-US" sz="1200" dirty="0"/>
          </a:p>
        </p:txBody>
      </p:sp>
      <p:sp>
        <p:nvSpPr>
          <p:cNvPr id="51" name="Text 28"/>
          <p:cNvSpPr/>
          <p:nvPr/>
        </p:nvSpPr>
        <p:spPr>
          <a:xfrm>
            <a:off x="9659838" y="2514600"/>
            <a:ext cx="942082" cy="304800"/>
          </a:xfrm>
          <a:prstGeom prst="rect">
            <a:avLst/>
          </a:prstGeom>
          <a:noFill/>
          <a:ln/>
        </p:spPr>
        <p:txBody>
          <a:bodyPr wrap="square" lIns="0" tIns="0" rIns="0" bIns="0" rtlCol="0" anchor="t" vert="horz"/>
          <a:lstStyle/>
          <a:p>
            <a:pPr indent="0" marL="0">
              <a:lnSpc>
                <a:spcPts val="1800"/>
              </a:lnSpc>
              <a:buNone/>
            </a:pPr>
            <a:r>
              <a:rPr lang="en-US" sz="1200" dirty="0">
                <a:solidFill>
                  <a:srgbClr val="FDBA74"/>
                </a:solidFill>
                <a:latin typeface="Roboto" pitchFamily="34" charset="0"/>
                <a:ea typeface="Roboto" pitchFamily="34" charset="-122"/>
                <a:cs typeface="Roboto" pitchFamily="34" charset="-120"/>
              </a:rPr>
              <a:t>d₄</a:t>
            </a:r>
            <a:endParaRPr lang="en-US" sz="1200" dirty="0"/>
          </a:p>
        </p:txBody>
      </p:sp>
      <p:sp>
        <p:nvSpPr>
          <p:cNvPr id="52" name="Text 29"/>
          <p:cNvSpPr/>
          <p:nvPr/>
        </p:nvSpPr>
        <p:spPr>
          <a:xfrm>
            <a:off x="10601920" y="2514600"/>
            <a:ext cx="942380" cy="304800"/>
          </a:xfrm>
          <a:prstGeom prst="rect">
            <a:avLst/>
          </a:prstGeom>
          <a:noFill/>
          <a:ln/>
        </p:spPr>
        <p:txBody>
          <a:bodyPr wrap="square" lIns="0" tIns="0" rIns="0" bIns="0" rtlCol="0" anchor="t" vert="horz"/>
          <a:lstStyle/>
          <a:p>
            <a:pPr indent="0" marL="0">
              <a:lnSpc>
                <a:spcPts val="1800"/>
              </a:lnSpc>
              <a:buNone/>
            </a:pPr>
            <a:r>
              <a:rPr lang="en-US" sz="1200" dirty="0">
                <a:solidFill>
                  <a:srgbClr val="FFFFFF"/>
                </a:solidFill>
                <a:latin typeface="Roboto" pitchFamily="34" charset="0"/>
                <a:ea typeface="Roboto" pitchFamily="34" charset="-122"/>
                <a:cs typeface="Roboto" pitchFamily="34" charset="-120"/>
              </a:rPr>
              <a:t>θ₄</a:t>
            </a:r>
            <a:endParaRPr lang="en-US" sz="1200" dirty="0"/>
          </a:p>
        </p:txBody>
      </p:sp>
      <p:sp>
        <p:nvSpPr>
          <p:cNvPr id="53" name="Text 30"/>
          <p:cNvSpPr/>
          <p:nvPr/>
        </p:nvSpPr>
        <p:spPr>
          <a:xfrm>
            <a:off x="6286500" y="2819400"/>
            <a:ext cx="759768" cy="304800"/>
          </a:xfrm>
          <a:prstGeom prst="rect">
            <a:avLst/>
          </a:prstGeom>
          <a:noFill/>
          <a:ln/>
        </p:spPr>
        <p:txBody>
          <a:bodyPr wrap="square" lIns="0" tIns="0" rIns="0" bIns="0" rtlCol="0" anchor="t" vert="horz"/>
          <a:lstStyle/>
          <a:p>
            <a:pPr indent="0" marL="0">
              <a:lnSpc>
                <a:spcPts val="1800"/>
              </a:lnSpc>
              <a:buNone/>
            </a:pPr>
            <a:r>
              <a:rPr lang="en-US" sz="1200" dirty="0">
                <a:solidFill>
                  <a:srgbClr val="FFFFFF"/>
                </a:solidFill>
                <a:latin typeface="Roboto" pitchFamily="34" charset="0"/>
                <a:ea typeface="Roboto" pitchFamily="34" charset="-122"/>
                <a:cs typeface="Roboto" pitchFamily="34" charset="-120"/>
              </a:rPr>
              <a:t>5</a:t>
            </a:r>
            <a:endParaRPr lang="en-US" sz="1200" dirty="0"/>
          </a:p>
        </p:txBody>
      </p:sp>
      <p:sp>
        <p:nvSpPr>
          <p:cNvPr id="54" name="Text 31"/>
          <p:cNvSpPr/>
          <p:nvPr/>
        </p:nvSpPr>
        <p:spPr>
          <a:xfrm>
            <a:off x="7046268" y="2819400"/>
            <a:ext cx="1397943" cy="304800"/>
          </a:xfrm>
          <a:prstGeom prst="rect">
            <a:avLst/>
          </a:prstGeom>
          <a:noFill/>
          <a:ln/>
        </p:spPr>
        <p:txBody>
          <a:bodyPr wrap="square" lIns="0" tIns="0" rIns="0" bIns="0" rtlCol="0" anchor="t" vert="horz"/>
          <a:lstStyle/>
          <a:p>
            <a:pPr indent="0" marL="0">
              <a:lnSpc>
                <a:spcPts val="1800"/>
              </a:lnSpc>
              <a:buNone/>
            </a:pPr>
            <a:r>
              <a:rPr lang="en-US" sz="1200" dirty="0">
                <a:solidFill>
                  <a:srgbClr val="FFFFFF"/>
                </a:solidFill>
                <a:latin typeface="Roboto" pitchFamily="34" charset="0"/>
                <a:ea typeface="Roboto" pitchFamily="34" charset="-122"/>
                <a:cs typeface="Roboto" pitchFamily="34" charset="-120"/>
              </a:rPr>
              <a:t>π/2</a:t>
            </a:r>
            <a:endParaRPr lang="en-US" sz="1200" dirty="0"/>
          </a:p>
        </p:txBody>
      </p:sp>
      <p:sp>
        <p:nvSpPr>
          <p:cNvPr id="55" name="Text 32"/>
          <p:cNvSpPr/>
          <p:nvPr/>
        </p:nvSpPr>
        <p:spPr>
          <a:xfrm>
            <a:off x="8444210" y="2819400"/>
            <a:ext cx="1215628" cy="304800"/>
          </a:xfrm>
          <a:prstGeom prst="rect">
            <a:avLst/>
          </a:prstGeom>
          <a:noFill/>
          <a:ln/>
        </p:spPr>
        <p:txBody>
          <a:bodyPr wrap="square" lIns="0" tIns="0" rIns="0" bIns="0" rtlCol="0" anchor="t" vert="horz"/>
          <a:lstStyle/>
          <a:p>
            <a:pPr indent="0" marL="0">
              <a:lnSpc>
                <a:spcPts val="1800"/>
              </a:lnSpc>
              <a:buNone/>
            </a:pPr>
            <a:r>
              <a:rPr lang="en-US" sz="1200" dirty="0">
                <a:solidFill>
                  <a:srgbClr val="FFFFFF"/>
                </a:solidFill>
                <a:latin typeface="Roboto" pitchFamily="34" charset="0"/>
                <a:ea typeface="Roboto" pitchFamily="34" charset="-122"/>
                <a:cs typeface="Roboto" pitchFamily="34" charset="-120"/>
              </a:rPr>
              <a:t>0</a:t>
            </a:r>
            <a:endParaRPr lang="en-US" sz="1200" dirty="0"/>
          </a:p>
        </p:txBody>
      </p:sp>
      <p:sp>
        <p:nvSpPr>
          <p:cNvPr id="56" name="Text 33"/>
          <p:cNvSpPr/>
          <p:nvPr/>
        </p:nvSpPr>
        <p:spPr>
          <a:xfrm>
            <a:off x="9659838" y="2819400"/>
            <a:ext cx="942082" cy="304800"/>
          </a:xfrm>
          <a:prstGeom prst="rect">
            <a:avLst/>
          </a:prstGeom>
          <a:noFill/>
          <a:ln/>
        </p:spPr>
        <p:txBody>
          <a:bodyPr wrap="square" lIns="0" tIns="0" rIns="0" bIns="0" rtlCol="0" anchor="t" vert="horz"/>
          <a:lstStyle/>
          <a:p>
            <a:pPr indent="0" marL="0">
              <a:lnSpc>
                <a:spcPts val="1800"/>
              </a:lnSpc>
              <a:buNone/>
            </a:pPr>
            <a:r>
              <a:rPr lang="en-US" sz="1200" dirty="0">
                <a:solidFill>
                  <a:srgbClr val="FFFFFF"/>
                </a:solidFill>
                <a:latin typeface="Roboto" pitchFamily="34" charset="0"/>
                <a:ea typeface="Roboto" pitchFamily="34" charset="-122"/>
                <a:cs typeface="Roboto" pitchFamily="34" charset="-120"/>
              </a:rPr>
              <a:t>0</a:t>
            </a:r>
            <a:endParaRPr lang="en-US" sz="1200" dirty="0"/>
          </a:p>
        </p:txBody>
      </p:sp>
      <p:sp>
        <p:nvSpPr>
          <p:cNvPr id="57" name="Text 34"/>
          <p:cNvSpPr/>
          <p:nvPr/>
        </p:nvSpPr>
        <p:spPr>
          <a:xfrm>
            <a:off x="10601920" y="2819400"/>
            <a:ext cx="942380" cy="304800"/>
          </a:xfrm>
          <a:prstGeom prst="rect">
            <a:avLst/>
          </a:prstGeom>
          <a:noFill/>
          <a:ln/>
        </p:spPr>
        <p:txBody>
          <a:bodyPr wrap="square" lIns="0" tIns="0" rIns="0" bIns="0" rtlCol="0" anchor="t" vert="horz"/>
          <a:lstStyle/>
          <a:p>
            <a:pPr indent="0" marL="0">
              <a:lnSpc>
                <a:spcPts val="1800"/>
              </a:lnSpc>
              <a:buNone/>
            </a:pPr>
            <a:r>
              <a:rPr lang="en-US" sz="1200" dirty="0">
                <a:solidFill>
                  <a:srgbClr val="FFFFFF"/>
                </a:solidFill>
                <a:latin typeface="Roboto" pitchFamily="34" charset="0"/>
                <a:ea typeface="Roboto" pitchFamily="34" charset="-122"/>
                <a:cs typeface="Roboto" pitchFamily="34" charset="-120"/>
              </a:rPr>
              <a:t>θ₅</a:t>
            </a:r>
            <a:endParaRPr lang="en-US" sz="1200" dirty="0"/>
          </a:p>
        </p:txBody>
      </p:sp>
      <p:sp>
        <p:nvSpPr>
          <p:cNvPr id="58" name="Text 35"/>
          <p:cNvSpPr/>
          <p:nvPr/>
        </p:nvSpPr>
        <p:spPr>
          <a:xfrm>
            <a:off x="6477000" y="3467100"/>
            <a:ext cx="5257800" cy="266700"/>
          </a:xfrm>
          <a:prstGeom prst="rect">
            <a:avLst/>
          </a:prstGeom>
          <a:noFill/>
          <a:ln/>
        </p:spPr>
        <p:txBody>
          <a:bodyPr wrap="square" lIns="0" tIns="0" rIns="0" bIns="0" rtlCol="0" anchor="t" vert="horz"/>
          <a:lstStyle/>
          <a:p>
            <a:pPr indent="0" marL="0">
              <a:lnSpc>
                <a:spcPts val="2100"/>
              </a:lnSpc>
              <a:buNone/>
            </a:pPr>
            <a:r>
              <a:rPr lang="en-US" sz="1500" b="1" dirty="0">
                <a:solidFill>
                  <a:srgbClr val="FFFFFF"/>
                </a:solidFill>
                <a:latin typeface="Roboto" pitchFamily="34" charset="0"/>
                <a:ea typeface="Roboto" pitchFamily="34" charset="-122"/>
                <a:cs typeface="Roboto" pitchFamily="34" charset="-120"/>
              </a:rPr>
              <a:t> 參數說明</a:t>
            </a:r>
            <a:endParaRPr lang="en-US" sz="1500" dirty="0"/>
          </a:p>
        </p:txBody>
      </p:sp>
      <p:sp>
        <p:nvSpPr>
          <p:cNvPr id="59" name="Text 36"/>
          <p:cNvSpPr/>
          <p:nvPr/>
        </p:nvSpPr>
        <p:spPr>
          <a:xfrm>
            <a:off x="6315075" y="3771900"/>
            <a:ext cx="857250" cy="190500"/>
          </a:xfrm>
          <a:prstGeom prst="rect">
            <a:avLst/>
          </a:prstGeom>
          <a:noFill/>
          <a:ln/>
        </p:spPr>
        <p:txBody>
          <a:bodyPr wrap="square" lIns="0" tIns="0" rIns="0" bIns="0" rtlCol="0" anchor="t" vert="horz"/>
          <a:lstStyle/>
          <a:p>
            <a:pPr indent="0" marL="0">
              <a:lnSpc>
                <a:spcPts val="1500"/>
              </a:lnSpc>
              <a:buNone/>
            </a:pPr>
            <a:r>
              <a:rPr lang="en-US" sz="1050" dirty="0">
                <a:solidFill>
                  <a:srgbClr val="FDBA74"/>
                </a:solidFill>
                <a:latin typeface="Roboto" pitchFamily="34" charset="0"/>
                <a:ea typeface="Roboto" pitchFamily="34" charset="-122"/>
                <a:cs typeface="Roboto" pitchFamily="34" charset="-120"/>
              </a:rPr>
              <a:t>d₁</a:t>
            </a:r>
            <a:pPr indent="0" marL="0">
              <a:lnSpc>
                <a:spcPts val="1500"/>
              </a:lnSpc>
              <a:buNone/>
            </a:pPr>
            <a:r>
              <a:rPr lang="en-US" sz="1050" dirty="0">
                <a:solidFill>
                  <a:srgbClr val="D1D5DB"/>
                </a:solidFill>
                <a:latin typeface="Roboto" pitchFamily="34" charset="0"/>
                <a:ea typeface="Roboto" pitchFamily="34" charset="-122"/>
                <a:cs typeface="Roboto" pitchFamily="34" charset="-120"/>
              </a:rPr>
              <a:t>: 基座高度</a:t>
            </a:r>
            <a:endParaRPr lang="en-US" sz="1050" dirty="0"/>
          </a:p>
        </p:txBody>
      </p:sp>
      <p:sp>
        <p:nvSpPr>
          <p:cNvPr id="60" name="Text 37"/>
          <p:cNvSpPr/>
          <p:nvPr/>
        </p:nvSpPr>
        <p:spPr>
          <a:xfrm>
            <a:off x="8963025" y="3771900"/>
            <a:ext cx="1817370" cy="190500"/>
          </a:xfrm>
          <a:prstGeom prst="rect">
            <a:avLst/>
          </a:prstGeom>
          <a:noFill/>
          <a:ln/>
        </p:spPr>
        <p:txBody>
          <a:bodyPr wrap="square" lIns="0" tIns="0" rIns="0" bIns="0" rtlCol="0" anchor="t" vert="horz"/>
          <a:lstStyle/>
          <a:p>
            <a:pPr indent="0" marL="0">
              <a:lnSpc>
                <a:spcPts val="1500"/>
              </a:lnSpc>
              <a:buNone/>
            </a:pPr>
            <a:r>
              <a:rPr lang="en-US" sz="1050" dirty="0">
                <a:solidFill>
                  <a:srgbClr val="FDBA74"/>
                </a:solidFill>
                <a:latin typeface="Roboto" pitchFamily="34" charset="0"/>
                <a:ea typeface="Roboto" pitchFamily="34" charset="-122"/>
                <a:cs typeface="Roboto" pitchFamily="34" charset="-120"/>
              </a:rPr>
              <a:t>a₁</a:t>
            </a:r>
            <a:pPr indent="0" marL="0">
              <a:lnSpc>
                <a:spcPts val="1500"/>
              </a:lnSpc>
              <a:buNone/>
            </a:pPr>
            <a:r>
              <a:rPr lang="en-US" sz="1050" dirty="0">
                <a:solidFill>
                  <a:srgbClr val="D1D5DB"/>
                </a:solidFill>
                <a:latin typeface="Roboto" pitchFamily="34" charset="0"/>
                <a:ea typeface="Roboto" pitchFamily="34" charset="-122"/>
                <a:cs typeface="Roboto" pitchFamily="34" charset="-120"/>
              </a:rPr>
              <a:t>: 肩關節到肘關節連桿長</a:t>
            </a:r>
            <a:endParaRPr lang="en-US" sz="1050" dirty="0"/>
          </a:p>
        </p:txBody>
      </p:sp>
      <p:sp>
        <p:nvSpPr>
          <p:cNvPr id="61" name="Text 38"/>
          <p:cNvSpPr/>
          <p:nvPr/>
        </p:nvSpPr>
        <p:spPr>
          <a:xfrm>
            <a:off x="6315075" y="4000500"/>
            <a:ext cx="1817370" cy="190500"/>
          </a:xfrm>
          <a:prstGeom prst="rect">
            <a:avLst/>
          </a:prstGeom>
          <a:noFill/>
          <a:ln/>
        </p:spPr>
        <p:txBody>
          <a:bodyPr wrap="square" lIns="0" tIns="0" rIns="0" bIns="0" rtlCol="0" anchor="t" vert="horz"/>
          <a:lstStyle/>
          <a:p>
            <a:pPr indent="0" marL="0">
              <a:lnSpc>
                <a:spcPts val="1500"/>
              </a:lnSpc>
              <a:buNone/>
            </a:pPr>
            <a:r>
              <a:rPr lang="en-US" sz="1050" dirty="0">
                <a:solidFill>
                  <a:srgbClr val="FDBA74"/>
                </a:solidFill>
                <a:latin typeface="Roboto" pitchFamily="34" charset="0"/>
                <a:ea typeface="Roboto" pitchFamily="34" charset="-122"/>
                <a:cs typeface="Roboto" pitchFamily="34" charset="-120"/>
              </a:rPr>
              <a:t>a₂</a:t>
            </a:r>
            <a:pPr indent="0" marL="0">
              <a:lnSpc>
                <a:spcPts val="1500"/>
              </a:lnSpc>
              <a:buNone/>
            </a:pPr>
            <a:r>
              <a:rPr lang="en-US" sz="1050" dirty="0">
                <a:solidFill>
                  <a:srgbClr val="D1D5DB"/>
                </a:solidFill>
                <a:latin typeface="Roboto" pitchFamily="34" charset="0"/>
                <a:ea typeface="Roboto" pitchFamily="34" charset="-122"/>
                <a:cs typeface="Roboto" pitchFamily="34" charset="-120"/>
              </a:rPr>
              <a:t>: 肘關節到腕關節連桿長</a:t>
            </a:r>
            <a:endParaRPr lang="en-US" sz="1050" dirty="0"/>
          </a:p>
        </p:txBody>
      </p:sp>
      <p:sp>
        <p:nvSpPr>
          <p:cNvPr id="62" name="Text 39"/>
          <p:cNvSpPr/>
          <p:nvPr/>
        </p:nvSpPr>
        <p:spPr>
          <a:xfrm>
            <a:off x="8963025" y="4000500"/>
            <a:ext cx="1977390" cy="190500"/>
          </a:xfrm>
          <a:prstGeom prst="rect">
            <a:avLst/>
          </a:prstGeom>
          <a:noFill/>
          <a:ln/>
        </p:spPr>
        <p:txBody>
          <a:bodyPr wrap="square" lIns="0" tIns="0" rIns="0" bIns="0" rtlCol="0" anchor="t" vert="horz"/>
          <a:lstStyle/>
          <a:p>
            <a:pPr indent="0" marL="0">
              <a:lnSpc>
                <a:spcPts val="1500"/>
              </a:lnSpc>
              <a:buNone/>
            </a:pPr>
            <a:r>
              <a:rPr lang="en-US" sz="1050" dirty="0">
                <a:solidFill>
                  <a:srgbClr val="FDBA74"/>
                </a:solidFill>
                <a:latin typeface="Roboto" pitchFamily="34" charset="0"/>
                <a:ea typeface="Roboto" pitchFamily="34" charset="-122"/>
                <a:cs typeface="Roboto" pitchFamily="34" charset="-120"/>
              </a:rPr>
              <a:t>d₄</a:t>
            </a:r>
            <a:pPr indent="0" marL="0">
              <a:lnSpc>
                <a:spcPts val="1500"/>
              </a:lnSpc>
              <a:buNone/>
            </a:pPr>
            <a:r>
              <a:rPr lang="en-US" sz="1050" dirty="0">
                <a:solidFill>
                  <a:srgbClr val="D1D5DB"/>
                </a:solidFill>
                <a:latin typeface="Roboto" pitchFamily="34" charset="0"/>
                <a:ea typeface="Roboto" pitchFamily="34" charset="-122"/>
                <a:cs typeface="Roboto" pitchFamily="34" charset="-120"/>
              </a:rPr>
              <a:t>: 腕關節到末端效應器偏移</a:t>
            </a:r>
            <a:endParaRPr lang="en-US" sz="1050" dirty="0"/>
          </a:p>
        </p:txBody>
      </p:sp>
      <p:sp>
        <p:nvSpPr>
          <p:cNvPr id="63" name="Text 40"/>
          <p:cNvSpPr/>
          <p:nvPr/>
        </p:nvSpPr>
        <p:spPr>
          <a:xfrm>
            <a:off x="11468100" y="6438900"/>
            <a:ext cx="411480" cy="190500"/>
          </a:xfrm>
          <a:prstGeom prst="rect">
            <a:avLst/>
          </a:prstGeom>
          <a:noFill/>
          <a:ln/>
        </p:spPr>
        <p:txBody>
          <a:bodyPr wrap="square" lIns="0" tIns="0" rIns="0" bIns="0" rtlCol="0" anchor="t" vert="horz"/>
          <a:lstStyle/>
          <a:p>
            <a:pPr indent="0" marL="0">
              <a:lnSpc>
                <a:spcPts val="1500"/>
              </a:lnSpc>
              <a:buNone/>
            </a:pPr>
            <a:r>
              <a:rPr lang="en-US" sz="1050" dirty="0">
                <a:solidFill>
                  <a:srgbClr val="6B7280"/>
                </a:solidFill>
                <a:latin typeface="Roboto" pitchFamily="34" charset="0"/>
                <a:ea typeface="Roboto" pitchFamily="34" charset="-122"/>
                <a:cs typeface="Roboto" pitchFamily="34" charset="-120"/>
              </a:rPr>
              <a:t>7 / 20</a:t>
            </a:r>
            <a:endParaRPr lang="en-US" sz="10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2192000" cy="6858000"/>
          </a:xfrm>
          <a:prstGeom prst="rect">
            <a:avLst/>
          </a:prstGeom>
        </p:spPr>
      </p:pic>
      <p:pic>
        <p:nvPicPr>
          <p:cNvPr id="3" name="Image 1" descr="preencoded.png">    </p:cNvPr>
          <p:cNvPicPr>
            <a:picLocks noChangeAspect="1"/>
          </p:cNvPicPr>
          <p:nvPr/>
        </p:nvPicPr>
        <p:blipFill>
          <a:blip r:embed="rId2"/>
          <a:stretch>
            <a:fillRect/>
          </a:stretch>
        </p:blipFill>
        <p:spPr>
          <a:xfrm>
            <a:off x="609600" y="838200"/>
            <a:ext cx="914400" cy="38100"/>
          </a:xfrm>
          <a:prstGeom prst="rect">
            <a:avLst/>
          </a:prstGeom>
        </p:spPr>
      </p:pic>
      <p:pic>
        <p:nvPicPr>
          <p:cNvPr id="4" name="Image 2" descr="preencoded.png">    </p:cNvPr>
          <p:cNvPicPr>
            <a:picLocks noChangeAspect="1"/>
          </p:cNvPicPr>
          <p:nvPr/>
        </p:nvPicPr>
        <p:blipFill>
          <a:blip r:embed="rId3"/>
          <a:stretch>
            <a:fillRect/>
          </a:stretch>
        </p:blipFill>
        <p:spPr>
          <a:xfrm>
            <a:off x="609600" y="1257300"/>
            <a:ext cx="381000" cy="381000"/>
          </a:xfrm>
          <a:prstGeom prst="rect">
            <a:avLst/>
          </a:prstGeom>
        </p:spPr>
      </p:pic>
      <p:pic>
        <p:nvPicPr>
          <p:cNvPr id="5" name="Image 3" descr="preencoded.png">    </p:cNvPr>
          <p:cNvPicPr>
            <a:picLocks noChangeAspect="1"/>
          </p:cNvPicPr>
          <p:nvPr/>
        </p:nvPicPr>
        <p:blipFill>
          <a:blip r:embed="rId4"/>
          <a:stretch>
            <a:fillRect/>
          </a:stretch>
        </p:blipFill>
        <p:spPr>
          <a:xfrm>
            <a:off x="723900" y="1371600"/>
            <a:ext cx="152400" cy="152400"/>
          </a:xfrm>
          <a:prstGeom prst="rect">
            <a:avLst/>
          </a:prstGeom>
        </p:spPr>
      </p:pic>
      <p:pic>
        <p:nvPicPr>
          <p:cNvPr id="6" name="Image 4" descr="preencoded.png">    </p:cNvPr>
          <p:cNvPicPr>
            <a:picLocks noChangeAspect="1"/>
          </p:cNvPicPr>
          <p:nvPr/>
        </p:nvPicPr>
        <p:blipFill>
          <a:blip r:embed="rId5"/>
          <a:stretch>
            <a:fillRect/>
          </a:stretch>
        </p:blipFill>
        <p:spPr>
          <a:xfrm>
            <a:off x="609600" y="2171700"/>
            <a:ext cx="5334000" cy="2171700"/>
          </a:xfrm>
          <a:prstGeom prst="rect">
            <a:avLst/>
          </a:prstGeom>
        </p:spPr>
      </p:pic>
      <p:pic>
        <p:nvPicPr>
          <p:cNvPr id="7" name="Image 5" descr="preencoded.png">    </p:cNvPr>
          <p:cNvPicPr>
            <a:picLocks noChangeAspect="1"/>
          </p:cNvPicPr>
          <p:nvPr/>
        </p:nvPicPr>
        <p:blipFill>
          <a:blip r:embed="rId6"/>
          <a:stretch>
            <a:fillRect/>
          </a:stretch>
        </p:blipFill>
        <p:spPr>
          <a:xfrm>
            <a:off x="609600" y="4648200"/>
            <a:ext cx="381000" cy="381000"/>
          </a:xfrm>
          <a:prstGeom prst="rect">
            <a:avLst/>
          </a:prstGeom>
        </p:spPr>
      </p:pic>
      <p:pic>
        <p:nvPicPr>
          <p:cNvPr id="8" name="Image 6" descr="preencoded.png">    </p:cNvPr>
          <p:cNvPicPr>
            <a:picLocks noChangeAspect="1"/>
          </p:cNvPicPr>
          <p:nvPr/>
        </p:nvPicPr>
        <p:blipFill>
          <a:blip r:embed="rId7"/>
          <a:stretch>
            <a:fillRect/>
          </a:stretch>
        </p:blipFill>
        <p:spPr>
          <a:xfrm>
            <a:off x="714375" y="4762500"/>
            <a:ext cx="171450" cy="152400"/>
          </a:xfrm>
          <a:prstGeom prst="rect">
            <a:avLst/>
          </a:prstGeom>
        </p:spPr>
      </p:pic>
      <p:pic>
        <p:nvPicPr>
          <p:cNvPr id="9" name="Image 7" descr="preencoded.png">    </p:cNvPr>
          <p:cNvPicPr>
            <a:picLocks noChangeAspect="1"/>
          </p:cNvPicPr>
          <p:nvPr/>
        </p:nvPicPr>
        <p:blipFill>
          <a:blip r:embed="rId8"/>
          <a:stretch>
            <a:fillRect/>
          </a:stretch>
        </p:blipFill>
        <p:spPr>
          <a:xfrm>
            <a:off x="609600" y="5562600"/>
            <a:ext cx="5334000" cy="571500"/>
          </a:xfrm>
          <a:prstGeom prst="rect">
            <a:avLst/>
          </a:prstGeom>
        </p:spPr>
      </p:pic>
      <p:pic>
        <p:nvPicPr>
          <p:cNvPr id="10" name="Image 8" descr="preencoded.png">    </p:cNvPr>
          <p:cNvPicPr>
            <a:picLocks noChangeAspect="1"/>
          </p:cNvPicPr>
          <p:nvPr/>
        </p:nvPicPr>
        <p:blipFill>
          <a:blip r:embed="rId9"/>
          <a:stretch>
            <a:fillRect/>
          </a:stretch>
        </p:blipFill>
        <p:spPr>
          <a:xfrm>
            <a:off x="6248400" y="1257300"/>
            <a:ext cx="381000" cy="381000"/>
          </a:xfrm>
          <a:prstGeom prst="rect">
            <a:avLst/>
          </a:prstGeom>
        </p:spPr>
      </p:pic>
      <p:pic>
        <p:nvPicPr>
          <p:cNvPr id="11" name="Image 9" descr="preencoded.png">    </p:cNvPr>
          <p:cNvPicPr>
            <a:picLocks noChangeAspect="1"/>
          </p:cNvPicPr>
          <p:nvPr/>
        </p:nvPicPr>
        <p:blipFill>
          <a:blip r:embed="rId10"/>
          <a:stretch>
            <a:fillRect/>
          </a:stretch>
        </p:blipFill>
        <p:spPr>
          <a:xfrm>
            <a:off x="6343650" y="1371600"/>
            <a:ext cx="190500" cy="152400"/>
          </a:xfrm>
          <a:prstGeom prst="rect">
            <a:avLst/>
          </a:prstGeom>
        </p:spPr>
      </p:pic>
      <p:pic>
        <p:nvPicPr>
          <p:cNvPr id="12" name="Image 10" descr="preencoded.png">    </p:cNvPr>
          <p:cNvPicPr>
            <a:picLocks noChangeAspect="1"/>
          </p:cNvPicPr>
          <p:nvPr/>
        </p:nvPicPr>
        <p:blipFill>
          <a:blip r:embed="rId11"/>
          <a:stretch>
            <a:fillRect/>
          </a:stretch>
        </p:blipFill>
        <p:spPr>
          <a:xfrm>
            <a:off x="6248400" y="2171700"/>
            <a:ext cx="5334000" cy="1905000"/>
          </a:xfrm>
          <a:prstGeom prst="rect">
            <a:avLst/>
          </a:prstGeom>
        </p:spPr>
      </p:pic>
      <p:pic>
        <p:nvPicPr>
          <p:cNvPr id="13" name="Image 11" descr="preencoded.png">    </p:cNvPr>
          <p:cNvPicPr>
            <a:picLocks noChangeAspect="1"/>
          </p:cNvPicPr>
          <p:nvPr/>
        </p:nvPicPr>
        <p:blipFill>
          <a:blip r:embed="rId12"/>
          <a:stretch>
            <a:fillRect/>
          </a:stretch>
        </p:blipFill>
        <p:spPr>
          <a:xfrm>
            <a:off x="6248400" y="4305300"/>
            <a:ext cx="5334000" cy="1676400"/>
          </a:xfrm>
          <a:prstGeom prst="rect">
            <a:avLst/>
          </a:prstGeom>
        </p:spPr>
      </p:pic>
      <p:pic>
        <p:nvPicPr>
          <p:cNvPr id="14" name="Image 12" descr="preencoded.png">    </p:cNvPr>
          <p:cNvPicPr>
            <a:picLocks noChangeAspect="1"/>
          </p:cNvPicPr>
          <p:nvPr/>
        </p:nvPicPr>
        <p:blipFill>
          <a:blip r:embed="rId13"/>
          <a:stretch>
            <a:fillRect/>
          </a:stretch>
        </p:blipFill>
        <p:spPr>
          <a:xfrm>
            <a:off x="6438900" y="4533900"/>
            <a:ext cx="190500" cy="190500"/>
          </a:xfrm>
          <a:prstGeom prst="rect">
            <a:avLst/>
          </a:prstGeom>
        </p:spPr>
      </p:pic>
      <p:pic>
        <p:nvPicPr>
          <p:cNvPr id="15" name="Image 13" descr="preencoded.png">    </p:cNvPr>
          <p:cNvPicPr>
            <a:picLocks noChangeAspect="1"/>
          </p:cNvPicPr>
          <p:nvPr/>
        </p:nvPicPr>
        <p:blipFill>
          <a:blip r:embed="rId14"/>
          <a:stretch>
            <a:fillRect/>
          </a:stretch>
        </p:blipFill>
        <p:spPr>
          <a:xfrm>
            <a:off x="6438900" y="4953000"/>
            <a:ext cx="114300" cy="152400"/>
          </a:xfrm>
          <a:prstGeom prst="rect">
            <a:avLst/>
          </a:prstGeom>
        </p:spPr>
      </p:pic>
      <p:pic>
        <p:nvPicPr>
          <p:cNvPr id="16" name="Image 14" descr="preencoded.png">    </p:cNvPr>
          <p:cNvPicPr>
            <a:picLocks noChangeAspect="1"/>
          </p:cNvPicPr>
          <p:nvPr/>
        </p:nvPicPr>
        <p:blipFill>
          <a:blip r:embed="rId15"/>
          <a:stretch>
            <a:fillRect/>
          </a:stretch>
        </p:blipFill>
        <p:spPr>
          <a:xfrm>
            <a:off x="6438900" y="5295900"/>
            <a:ext cx="114300" cy="152400"/>
          </a:xfrm>
          <a:prstGeom prst="rect">
            <a:avLst/>
          </a:prstGeom>
        </p:spPr>
      </p:pic>
      <p:pic>
        <p:nvPicPr>
          <p:cNvPr id="17" name="Image 15" descr="preencoded.png">    </p:cNvPr>
          <p:cNvPicPr>
            <a:picLocks noChangeAspect="1"/>
          </p:cNvPicPr>
          <p:nvPr/>
        </p:nvPicPr>
        <p:blipFill>
          <a:blip r:embed="rId16"/>
          <a:stretch>
            <a:fillRect/>
          </a:stretch>
        </p:blipFill>
        <p:spPr>
          <a:xfrm>
            <a:off x="6438900" y="5638800"/>
            <a:ext cx="114300" cy="152400"/>
          </a:xfrm>
          <a:prstGeom prst="rect">
            <a:avLst/>
          </a:prstGeom>
        </p:spPr>
      </p:pic>
      <p:sp>
        <p:nvSpPr>
          <p:cNvPr id="18" name="Text 0"/>
          <p:cNvSpPr/>
          <p:nvPr/>
        </p:nvSpPr>
        <p:spPr>
          <a:xfrm>
            <a:off x="609600" y="381000"/>
            <a:ext cx="10972800" cy="381000"/>
          </a:xfrm>
          <a:prstGeom prst="rect">
            <a:avLst/>
          </a:prstGeom>
          <a:noFill/>
          <a:ln/>
        </p:spPr>
        <p:txBody>
          <a:bodyPr wrap="square" lIns="0" tIns="0" rIns="0" bIns="0" rtlCol="0" anchor="t" vert="horz"/>
          <a:lstStyle/>
          <a:p>
            <a:pPr indent="0" marL="0">
              <a:lnSpc>
                <a:spcPts val="3000"/>
              </a:lnSpc>
              <a:buNone/>
            </a:pPr>
            <a:r>
              <a:rPr lang="en-US" sz="2700" b="1" dirty="0">
                <a:solidFill>
                  <a:srgbClr val="FFFFFF"/>
                </a:solidFill>
                <a:latin typeface="Roboto" pitchFamily="34" charset="0"/>
                <a:ea typeface="Roboto" pitchFamily="34" charset="-122"/>
                <a:cs typeface="Roboto" pitchFamily="34" charset="-120"/>
              </a:rPr>
              <a:t>正向運動學 - 齐次转换</a:t>
            </a:r>
            <a:endParaRPr lang="en-US" sz="2700" dirty="0"/>
          </a:p>
        </p:txBody>
      </p:sp>
      <p:sp>
        <p:nvSpPr>
          <p:cNvPr id="19" name="Text 1"/>
          <p:cNvSpPr/>
          <p:nvPr/>
        </p:nvSpPr>
        <p:spPr>
          <a:xfrm>
            <a:off x="1104900" y="1295400"/>
            <a:ext cx="1645920" cy="304800"/>
          </a:xfrm>
          <a:prstGeom prst="rect">
            <a:avLst/>
          </a:prstGeom>
          <a:noFill/>
          <a:ln/>
        </p:spPr>
        <p:txBody>
          <a:bodyPr wrap="square" lIns="0" tIns="0" rIns="0" bIns="0" rtlCol="0" anchor="t" vert="horz"/>
          <a:lstStyle/>
          <a:p>
            <a:pPr indent="0" marL="0">
              <a:lnSpc>
                <a:spcPts val="2400"/>
              </a:lnSpc>
              <a:buNone/>
            </a:pPr>
            <a:r>
              <a:rPr lang="en-US" sz="1800" b="1" dirty="0">
                <a:solidFill>
                  <a:srgbClr val="FFFFFF"/>
                </a:solidFill>
                <a:latin typeface="Roboto" pitchFamily="34" charset="0"/>
                <a:ea typeface="Roboto" pitchFamily="34" charset="-122"/>
                <a:cs typeface="Roboto" pitchFamily="34" charset="-120"/>
              </a:rPr>
              <a:t>單一變換矩陣</a:t>
            </a:r>
            <a:endParaRPr lang="en-US" sz="1800" dirty="0"/>
          </a:p>
        </p:txBody>
      </p:sp>
      <p:sp>
        <p:nvSpPr>
          <p:cNvPr id="20" name="Text 2"/>
          <p:cNvSpPr/>
          <p:nvPr/>
        </p:nvSpPr>
        <p:spPr>
          <a:xfrm>
            <a:off x="609600" y="1790700"/>
            <a:ext cx="6400800" cy="228600"/>
          </a:xfrm>
          <a:prstGeom prst="rect">
            <a:avLst/>
          </a:prstGeom>
          <a:noFill/>
          <a:ln/>
        </p:spPr>
        <p:txBody>
          <a:bodyPr wrap="square" lIns="0" tIns="0" rIns="0" bIns="0" rtlCol="0" anchor="t" vert="horz"/>
          <a:lstStyle/>
          <a:p>
            <a:pPr indent="0" marL="0">
              <a:lnSpc>
                <a:spcPts val="1800"/>
              </a:lnSpc>
              <a:buNone/>
            </a:pPr>
            <a:r>
              <a:rPr lang="en-US" sz="1200" dirty="0">
                <a:solidFill>
                  <a:srgbClr val="D1D5DB"/>
                </a:solidFill>
                <a:latin typeface="Roboto" pitchFamily="34" charset="0"/>
                <a:ea typeface="Roboto" pitchFamily="34" charset="-122"/>
                <a:cs typeface="Roboto" pitchFamily="34" charset="-120"/>
              </a:rPr>
              <a:t>每個連桿之間的齊次變換矩陣由D-H參數定義：</a:t>
            </a:r>
            <a:endParaRPr lang="en-US" sz="1200" dirty="0"/>
          </a:p>
        </p:txBody>
      </p:sp>
      <p:sp>
        <p:nvSpPr>
          <p:cNvPr id="21" name="Text 3"/>
          <p:cNvSpPr/>
          <p:nvPr/>
        </p:nvSpPr>
        <p:spPr>
          <a:xfrm>
            <a:off x="762000" y="2324100"/>
            <a:ext cx="5029200" cy="266700"/>
          </a:xfrm>
          <a:prstGeom prst="rect">
            <a:avLst/>
          </a:prstGeom>
          <a:noFill/>
          <a:ln/>
        </p:spPr>
        <p:txBody>
          <a:bodyPr wrap="square" lIns="0" tIns="0" rIns="0" bIns="0" rtlCol="0" anchor="t" vert="horz"/>
          <a:lstStyle/>
          <a:p>
            <a:pPr indent="0" marL="0">
              <a:lnSpc>
                <a:spcPts val="2100"/>
              </a:lnSpc>
              <a:buNone/>
            </a:pPr>
            <a:r>
              <a:rPr lang="en-US" sz="1350" dirty="0">
                <a:solidFill>
                  <a:srgbClr val="FB923C"/>
                </a:solidFill>
                <a:latin typeface="Roboto" pitchFamily="34" charset="0"/>
                <a:ea typeface="Roboto" pitchFamily="34" charset="-122"/>
                <a:cs typeface="Roboto" pitchFamily="34" charset="-120"/>
              </a:rPr>
              <a:t>[</a:t>
            </a:r>
            <a:pPr indent="0" marL="0">
              <a:lnSpc>
                <a:spcPts val="2100"/>
              </a:lnSpc>
              <a:buNone/>
            </a:pPr>
            <a:r>
              <a:rPr lang="en-US" sz="1350" dirty="0">
                <a:solidFill>
                  <a:srgbClr val="93C5FD"/>
                </a:solidFill>
                <a:latin typeface="Roboto" pitchFamily="34" charset="0"/>
                <a:ea typeface="Roboto" pitchFamily="34" charset="-122"/>
                <a:cs typeface="Roboto" pitchFamily="34" charset="-120"/>
              </a:rPr>
              <a:t>⁰⁻¹Tᵢ</a:t>
            </a:r>
            <a:pPr indent="0" marL="0">
              <a:lnSpc>
                <a:spcPts val="2100"/>
              </a:lnSpc>
              <a:buNone/>
            </a:pPr>
            <a:r>
              <a:rPr lang="en-US" sz="1350" dirty="0">
                <a:solidFill>
                  <a:srgbClr val="FB923C"/>
                </a:solidFill>
                <a:latin typeface="Roboto" pitchFamily="34" charset="0"/>
                <a:ea typeface="Roboto" pitchFamily="34" charset="-122"/>
                <a:cs typeface="Roboto" pitchFamily="34" charset="-120"/>
              </a:rPr>
              <a:t>] =</a:t>
            </a:r>
            <a:endParaRPr lang="en-US" sz="1350" dirty="0"/>
          </a:p>
        </p:txBody>
      </p:sp>
      <p:sp>
        <p:nvSpPr>
          <p:cNvPr id="22" name="Text 4"/>
          <p:cNvSpPr/>
          <p:nvPr/>
        </p:nvSpPr>
        <p:spPr>
          <a:xfrm>
            <a:off x="762000" y="2590800"/>
            <a:ext cx="5029200" cy="266700"/>
          </a:xfrm>
          <a:prstGeom prst="rect">
            <a:avLst/>
          </a:prstGeom>
          <a:noFill/>
          <a:ln/>
        </p:spPr>
        <p:txBody>
          <a:bodyPr wrap="square" lIns="0" tIns="0" rIns="0" bIns="0" rtlCol="0" anchor="t" vert="horz"/>
          <a:lstStyle/>
          <a:p>
            <a:pPr indent="0" marL="0">
              <a:lnSpc>
                <a:spcPts val="2100"/>
              </a:lnSpc>
              <a:buNone/>
            </a:pPr>
            <a:r>
              <a:rPr lang="en-US" sz="1350" dirty="0">
                <a:solidFill>
                  <a:srgbClr val="9CA3AF"/>
                </a:solidFill>
                <a:latin typeface="Roboto" pitchFamily="34" charset="0"/>
                <a:ea typeface="Roboto" pitchFamily="34" charset="-122"/>
                <a:cs typeface="Roboto" pitchFamily="34" charset="-120"/>
              </a:rPr>
              <a:t>⎡⎢⎢⎢⎣</a:t>
            </a:r>
            <a:endParaRPr lang="en-US" sz="1350" dirty="0"/>
          </a:p>
        </p:txBody>
      </p:sp>
      <p:sp>
        <p:nvSpPr>
          <p:cNvPr id="23" name="Text 5"/>
          <p:cNvSpPr/>
          <p:nvPr/>
        </p:nvSpPr>
        <p:spPr>
          <a:xfrm>
            <a:off x="914400" y="2857500"/>
            <a:ext cx="6035040" cy="266700"/>
          </a:xfrm>
          <a:prstGeom prst="rect">
            <a:avLst/>
          </a:prstGeom>
          <a:noFill/>
          <a:ln/>
        </p:spPr>
        <p:txBody>
          <a:bodyPr wrap="square" lIns="0" tIns="0" rIns="0" bIns="0" rtlCol="0" anchor="t" vert="horz"/>
          <a:lstStyle/>
          <a:p>
            <a:pPr indent="0" marL="0">
              <a:lnSpc>
                <a:spcPts val="2100"/>
              </a:lnSpc>
              <a:buNone/>
            </a:pPr>
            <a:r>
              <a:rPr lang="en-US" sz="1350" dirty="0">
                <a:solidFill>
                  <a:srgbClr val="FFFFFF"/>
                </a:solidFill>
                <a:latin typeface="Roboto" pitchFamily="34" charset="0"/>
                <a:ea typeface="Roboto" pitchFamily="34" charset="-122"/>
                <a:cs typeface="Roboto" pitchFamily="34" charset="-120"/>
              </a:rPr>
              <a:t>cosθᵢ    -sinθᵢcosαᵢ₋₁    sinθᵢsinαᵢ₋₁    aᵢ₋₁cosθᵢ</a:t>
            </a:r>
            <a:endParaRPr lang="en-US" sz="1350" dirty="0"/>
          </a:p>
        </p:txBody>
      </p:sp>
      <p:sp>
        <p:nvSpPr>
          <p:cNvPr id="24" name="Text 6"/>
          <p:cNvSpPr/>
          <p:nvPr/>
        </p:nvSpPr>
        <p:spPr>
          <a:xfrm>
            <a:off x="914400" y="3124200"/>
            <a:ext cx="6035040" cy="266700"/>
          </a:xfrm>
          <a:prstGeom prst="rect">
            <a:avLst/>
          </a:prstGeom>
          <a:noFill/>
          <a:ln/>
        </p:spPr>
        <p:txBody>
          <a:bodyPr wrap="square" lIns="0" tIns="0" rIns="0" bIns="0" rtlCol="0" anchor="t" vert="horz"/>
          <a:lstStyle/>
          <a:p>
            <a:pPr indent="0" marL="0">
              <a:lnSpc>
                <a:spcPts val="2100"/>
              </a:lnSpc>
              <a:buNone/>
            </a:pPr>
            <a:r>
              <a:rPr lang="en-US" sz="1350" dirty="0">
                <a:solidFill>
                  <a:srgbClr val="FFFFFF"/>
                </a:solidFill>
                <a:latin typeface="Roboto" pitchFamily="34" charset="0"/>
                <a:ea typeface="Roboto" pitchFamily="34" charset="-122"/>
                <a:cs typeface="Roboto" pitchFamily="34" charset="-120"/>
              </a:rPr>
              <a:t>sinθᵢ    cosθᵢcosαᵢ₋₁    -sinθᵢsinαᵢ₋₁    aᵢ₋₁sinθᵢ</a:t>
            </a:r>
            <a:endParaRPr lang="en-US" sz="1350" dirty="0"/>
          </a:p>
        </p:txBody>
      </p:sp>
      <p:sp>
        <p:nvSpPr>
          <p:cNvPr id="25" name="Text 7"/>
          <p:cNvSpPr/>
          <p:nvPr/>
        </p:nvSpPr>
        <p:spPr>
          <a:xfrm>
            <a:off x="914400" y="3390900"/>
            <a:ext cx="6035040" cy="266700"/>
          </a:xfrm>
          <a:prstGeom prst="rect">
            <a:avLst/>
          </a:prstGeom>
          <a:noFill/>
          <a:ln/>
        </p:spPr>
        <p:txBody>
          <a:bodyPr wrap="square" lIns="0" tIns="0" rIns="0" bIns="0" rtlCol="0" anchor="t" vert="horz"/>
          <a:lstStyle/>
          <a:p>
            <a:pPr indent="0" marL="0">
              <a:lnSpc>
                <a:spcPts val="2100"/>
              </a:lnSpc>
              <a:buNone/>
            </a:pPr>
            <a:r>
              <a:rPr lang="en-US" sz="1350" dirty="0">
                <a:solidFill>
                  <a:srgbClr val="FFFFFF"/>
                </a:solidFill>
                <a:latin typeface="Roboto" pitchFamily="34" charset="0"/>
                <a:ea typeface="Roboto" pitchFamily="34" charset="-122"/>
                <a:cs typeface="Roboto" pitchFamily="34" charset="-120"/>
              </a:rPr>
              <a:t>0        sinαᵢ₋₁          cosαᵢ₋₁          dᵢ</a:t>
            </a:r>
            <a:endParaRPr lang="en-US" sz="1350" dirty="0"/>
          </a:p>
        </p:txBody>
      </p:sp>
      <p:sp>
        <p:nvSpPr>
          <p:cNvPr id="26" name="Text 8"/>
          <p:cNvSpPr/>
          <p:nvPr/>
        </p:nvSpPr>
        <p:spPr>
          <a:xfrm>
            <a:off x="914400" y="3657600"/>
            <a:ext cx="6035040" cy="266700"/>
          </a:xfrm>
          <a:prstGeom prst="rect">
            <a:avLst/>
          </a:prstGeom>
          <a:noFill/>
          <a:ln/>
        </p:spPr>
        <p:txBody>
          <a:bodyPr wrap="square" lIns="0" tIns="0" rIns="0" bIns="0" rtlCol="0" anchor="t" vert="horz"/>
          <a:lstStyle/>
          <a:p>
            <a:pPr indent="0" marL="0">
              <a:lnSpc>
                <a:spcPts val="2100"/>
              </a:lnSpc>
              <a:buNone/>
            </a:pPr>
            <a:r>
              <a:rPr lang="en-US" sz="1350" dirty="0">
                <a:solidFill>
                  <a:srgbClr val="FFFFFF"/>
                </a:solidFill>
                <a:latin typeface="Roboto" pitchFamily="34" charset="0"/>
                <a:ea typeface="Roboto" pitchFamily="34" charset="-122"/>
                <a:cs typeface="Roboto" pitchFamily="34" charset="-120"/>
              </a:rPr>
              <a:t>0        0               0               1</a:t>
            </a:r>
            <a:endParaRPr lang="en-US" sz="1350" dirty="0"/>
          </a:p>
        </p:txBody>
      </p:sp>
      <p:sp>
        <p:nvSpPr>
          <p:cNvPr id="27" name="Text 9"/>
          <p:cNvSpPr/>
          <p:nvPr/>
        </p:nvSpPr>
        <p:spPr>
          <a:xfrm>
            <a:off x="762000" y="3924300"/>
            <a:ext cx="5029200" cy="266700"/>
          </a:xfrm>
          <a:prstGeom prst="rect">
            <a:avLst/>
          </a:prstGeom>
          <a:noFill/>
          <a:ln/>
        </p:spPr>
        <p:txBody>
          <a:bodyPr wrap="square" lIns="0" tIns="0" rIns="0" bIns="0" rtlCol="0" anchor="t" vert="horz"/>
          <a:lstStyle/>
          <a:p>
            <a:pPr indent="0" marL="0">
              <a:lnSpc>
                <a:spcPts val="2100"/>
              </a:lnSpc>
              <a:buNone/>
            </a:pPr>
            <a:r>
              <a:rPr lang="en-US" sz="1350" dirty="0">
                <a:solidFill>
                  <a:srgbClr val="9CA3AF"/>
                </a:solidFill>
                <a:latin typeface="Roboto" pitchFamily="34" charset="0"/>
                <a:ea typeface="Roboto" pitchFamily="34" charset="-122"/>
                <a:cs typeface="Roboto" pitchFamily="34" charset="-120"/>
              </a:rPr>
              <a:t>⎤⎥⎥⎥⎦</a:t>
            </a:r>
            <a:endParaRPr lang="en-US" sz="1350" dirty="0"/>
          </a:p>
        </p:txBody>
      </p:sp>
      <p:sp>
        <p:nvSpPr>
          <p:cNvPr id="28" name="Text 10"/>
          <p:cNvSpPr/>
          <p:nvPr/>
        </p:nvSpPr>
        <p:spPr>
          <a:xfrm>
            <a:off x="1104900" y="4686300"/>
            <a:ext cx="1645920" cy="304800"/>
          </a:xfrm>
          <a:prstGeom prst="rect">
            <a:avLst/>
          </a:prstGeom>
          <a:noFill/>
          <a:ln/>
        </p:spPr>
        <p:txBody>
          <a:bodyPr wrap="square" lIns="0" tIns="0" rIns="0" bIns="0" rtlCol="0" anchor="t" vert="horz"/>
          <a:lstStyle/>
          <a:p>
            <a:pPr indent="0" marL="0">
              <a:lnSpc>
                <a:spcPts val="2400"/>
              </a:lnSpc>
              <a:buNone/>
            </a:pPr>
            <a:r>
              <a:rPr lang="en-US" sz="1800" b="1" dirty="0">
                <a:solidFill>
                  <a:srgbClr val="FFFFFF"/>
                </a:solidFill>
                <a:latin typeface="Roboto" pitchFamily="34" charset="0"/>
                <a:ea typeface="Roboto" pitchFamily="34" charset="-122"/>
                <a:cs typeface="Roboto" pitchFamily="34" charset="-120"/>
              </a:rPr>
              <a:t>總體變換矩陣</a:t>
            </a:r>
            <a:endParaRPr lang="en-US" sz="1800" dirty="0"/>
          </a:p>
        </p:txBody>
      </p:sp>
      <p:sp>
        <p:nvSpPr>
          <p:cNvPr id="29" name="Text 11"/>
          <p:cNvSpPr/>
          <p:nvPr/>
        </p:nvSpPr>
        <p:spPr>
          <a:xfrm>
            <a:off x="609600" y="5181600"/>
            <a:ext cx="6400800" cy="228600"/>
          </a:xfrm>
          <a:prstGeom prst="rect">
            <a:avLst/>
          </a:prstGeom>
          <a:noFill/>
          <a:ln/>
        </p:spPr>
        <p:txBody>
          <a:bodyPr wrap="square" lIns="0" tIns="0" rIns="0" bIns="0" rtlCol="0" anchor="t" vert="horz"/>
          <a:lstStyle/>
          <a:p>
            <a:pPr indent="0" marL="0">
              <a:lnSpc>
                <a:spcPts val="1800"/>
              </a:lnSpc>
              <a:buNone/>
            </a:pPr>
            <a:r>
              <a:rPr lang="en-US" sz="1200" dirty="0">
                <a:solidFill>
                  <a:srgbClr val="D1D5DB"/>
                </a:solidFill>
                <a:latin typeface="Roboto" pitchFamily="34" charset="0"/>
                <a:ea typeface="Roboto" pitchFamily="34" charset="-122"/>
                <a:cs typeface="Roboto" pitchFamily="34" charset="-120"/>
              </a:rPr>
              <a:t>從基座到末端效應器的總齊次變換矩陣：</a:t>
            </a:r>
            <a:endParaRPr lang="en-US" sz="1200" dirty="0"/>
          </a:p>
        </p:txBody>
      </p:sp>
      <p:sp>
        <p:nvSpPr>
          <p:cNvPr id="30" name="Text 12"/>
          <p:cNvSpPr/>
          <p:nvPr/>
        </p:nvSpPr>
        <p:spPr>
          <a:xfrm>
            <a:off x="762000" y="5715000"/>
            <a:ext cx="6035040" cy="266700"/>
          </a:xfrm>
          <a:prstGeom prst="rect">
            <a:avLst/>
          </a:prstGeom>
          <a:noFill/>
          <a:ln/>
        </p:spPr>
        <p:txBody>
          <a:bodyPr wrap="square" lIns="0" tIns="0" rIns="0" bIns="0" rtlCol="0" anchor="t" vert="horz"/>
          <a:lstStyle/>
          <a:p>
            <a:pPr indent="0" marL="0">
              <a:lnSpc>
                <a:spcPts val="2100"/>
              </a:lnSpc>
              <a:buNone/>
            </a:pPr>
            <a:r>
              <a:rPr lang="en-US" sz="1350" dirty="0">
                <a:solidFill>
                  <a:srgbClr val="FB923C"/>
                </a:solidFill>
                <a:latin typeface="Roboto" pitchFamily="34" charset="0"/>
                <a:ea typeface="Roboto" pitchFamily="34" charset="-122"/>
                <a:cs typeface="Roboto" pitchFamily="34" charset="-120"/>
              </a:rPr>
              <a:t>T₅⁰</a:t>
            </a:r>
            <a:pPr indent="0" marL="0">
              <a:lnSpc>
                <a:spcPts val="2100"/>
              </a:lnSpc>
              <a:buNone/>
            </a:pPr>
            <a:r>
              <a:rPr lang="en-US" sz="1350" dirty="0">
                <a:solidFill>
                  <a:srgbClr val="FFFFFF"/>
                </a:solidFill>
                <a:latin typeface="Roboto" pitchFamily="34" charset="0"/>
                <a:ea typeface="Roboto" pitchFamily="34" charset="-122"/>
                <a:cs typeface="Roboto" pitchFamily="34" charset="-120"/>
              </a:rPr>
              <a:t> = </a:t>
            </a:r>
            <a:pPr indent="0" marL="0">
              <a:lnSpc>
                <a:spcPts val="2100"/>
              </a:lnSpc>
              <a:buNone/>
            </a:pPr>
            <a:r>
              <a:rPr lang="en-US" sz="1350" dirty="0">
                <a:solidFill>
                  <a:srgbClr val="93C5FD"/>
                </a:solidFill>
                <a:latin typeface="Roboto" pitchFamily="34" charset="0"/>
                <a:ea typeface="Roboto" pitchFamily="34" charset="-122"/>
                <a:cs typeface="Roboto" pitchFamily="34" charset="-120"/>
              </a:rPr>
              <a:t>T₁⁰</a:t>
            </a:r>
            <a:pPr indent="0" marL="0">
              <a:lnSpc>
                <a:spcPts val="2100"/>
              </a:lnSpc>
              <a:buNone/>
            </a:pPr>
            <a:r>
              <a:rPr lang="en-US" sz="1350" dirty="0">
                <a:solidFill>
                  <a:srgbClr val="FFFFFF"/>
                </a:solidFill>
                <a:latin typeface="Roboto" pitchFamily="34" charset="0"/>
                <a:ea typeface="Roboto" pitchFamily="34" charset="-122"/>
                <a:cs typeface="Roboto" pitchFamily="34" charset="-120"/>
              </a:rPr>
              <a:t>(θ₁) · </a:t>
            </a:r>
            <a:pPr indent="0" marL="0">
              <a:lnSpc>
                <a:spcPts val="2100"/>
              </a:lnSpc>
              <a:buNone/>
            </a:pPr>
            <a:r>
              <a:rPr lang="en-US" sz="1350" dirty="0">
                <a:solidFill>
                  <a:srgbClr val="93C5FD"/>
                </a:solidFill>
                <a:latin typeface="Roboto" pitchFamily="34" charset="0"/>
                <a:ea typeface="Roboto" pitchFamily="34" charset="-122"/>
                <a:cs typeface="Roboto" pitchFamily="34" charset="-120"/>
              </a:rPr>
              <a:t>T₂¹</a:t>
            </a:r>
            <a:pPr indent="0" marL="0">
              <a:lnSpc>
                <a:spcPts val="2100"/>
              </a:lnSpc>
              <a:buNone/>
            </a:pPr>
            <a:r>
              <a:rPr lang="en-US" sz="1350" dirty="0">
                <a:solidFill>
                  <a:srgbClr val="FFFFFF"/>
                </a:solidFill>
                <a:latin typeface="Roboto" pitchFamily="34" charset="0"/>
                <a:ea typeface="Roboto" pitchFamily="34" charset="-122"/>
                <a:cs typeface="Roboto" pitchFamily="34" charset="-120"/>
              </a:rPr>
              <a:t>(θ₂) · </a:t>
            </a:r>
            <a:pPr indent="0" marL="0">
              <a:lnSpc>
                <a:spcPts val="2100"/>
              </a:lnSpc>
              <a:buNone/>
            </a:pPr>
            <a:r>
              <a:rPr lang="en-US" sz="1350" dirty="0">
                <a:solidFill>
                  <a:srgbClr val="93C5FD"/>
                </a:solidFill>
                <a:latin typeface="Roboto" pitchFamily="34" charset="0"/>
                <a:ea typeface="Roboto" pitchFamily="34" charset="-122"/>
                <a:cs typeface="Roboto" pitchFamily="34" charset="-120"/>
              </a:rPr>
              <a:t>T₃²</a:t>
            </a:r>
            <a:pPr indent="0" marL="0">
              <a:lnSpc>
                <a:spcPts val="2100"/>
              </a:lnSpc>
              <a:buNone/>
            </a:pPr>
            <a:r>
              <a:rPr lang="en-US" sz="1350" dirty="0">
                <a:solidFill>
                  <a:srgbClr val="FFFFFF"/>
                </a:solidFill>
                <a:latin typeface="Roboto" pitchFamily="34" charset="0"/>
                <a:ea typeface="Roboto" pitchFamily="34" charset="-122"/>
                <a:cs typeface="Roboto" pitchFamily="34" charset="-120"/>
              </a:rPr>
              <a:t>(θ₃) · </a:t>
            </a:r>
            <a:pPr indent="0" marL="0">
              <a:lnSpc>
                <a:spcPts val="2100"/>
              </a:lnSpc>
              <a:buNone/>
            </a:pPr>
            <a:r>
              <a:rPr lang="en-US" sz="1350" dirty="0">
                <a:solidFill>
                  <a:srgbClr val="93C5FD"/>
                </a:solidFill>
                <a:latin typeface="Roboto" pitchFamily="34" charset="0"/>
                <a:ea typeface="Roboto" pitchFamily="34" charset="-122"/>
                <a:cs typeface="Roboto" pitchFamily="34" charset="-120"/>
              </a:rPr>
              <a:t>T₄³</a:t>
            </a:r>
            <a:pPr indent="0" marL="0">
              <a:lnSpc>
                <a:spcPts val="2100"/>
              </a:lnSpc>
              <a:buNone/>
            </a:pPr>
            <a:r>
              <a:rPr lang="en-US" sz="1350" dirty="0">
                <a:solidFill>
                  <a:srgbClr val="FFFFFF"/>
                </a:solidFill>
                <a:latin typeface="Roboto" pitchFamily="34" charset="0"/>
                <a:ea typeface="Roboto" pitchFamily="34" charset="-122"/>
                <a:cs typeface="Roboto" pitchFamily="34" charset="-120"/>
              </a:rPr>
              <a:t>(θ₄) · </a:t>
            </a:r>
            <a:pPr indent="0" marL="0">
              <a:lnSpc>
                <a:spcPts val="2100"/>
              </a:lnSpc>
              <a:buNone/>
            </a:pPr>
            <a:r>
              <a:rPr lang="en-US" sz="1350" dirty="0">
                <a:solidFill>
                  <a:srgbClr val="93C5FD"/>
                </a:solidFill>
                <a:latin typeface="Roboto" pitchFamily="34" charset="0"/>
                <a:ea typeface="Roboto" pitchFamily="34" charset="-122"/>
                <a:cs typeface="Roboto" pitchFamily="34" charset="-120"/>
              </a:rPr>
              <a:t>T₅⁴</a:t>
            </a:r>
            <a:pPr indent="0" marL="0">
              <a:lnSpc>
                <a:spcPts val="2100"/>
              </a:lnSpc>
              <a:buNone/>
            </a:pPr>
            <a:r>
              <a:rPr lang="en-US" sz="1350" dirty="0">
                <a:solidFill>
                  <a:srgbClr val="FFFFFF"/>
                </a:solidFill>
                <a:latin typeface="Roboto" pitchFamily="34" charset="0"/>
                <a:ea typeface="Roboto" pitchFamily="34" charset="-122"/>
                <a:cs typeface="Roboto" pitchFamily="34" charset="-120"/>
              </a:rPr>
              <a:t>(θ₅)</a:t>
            </a:r>
            <a:endParaRPr lang="en-US" sz="1350" dirty="0"/>
          </a:p>
        </p:txBody>
      </p:sp>
      <p:sp>
        <p:nvSpPr>
          <p:cNvPr id="31" name="Text 13"/>
          <p:cNvSpPr/>
          <p:nvPr/>
        </p:nvSpPr>
        <p:spPr>
          <a:xfrm>
            <a:off x="6743700" y="1295400"/>
            <a:ext cx="2468880" cy="304800"/>
          </a:xfrm>
          <a:prstGeom prst="rect">
            <a:avLst/>
          </a:prstGeom>
          <a:noFill/>
          <a:ln/>
        </p:spPr>
        <p:txBody>
          <a:bodyPr wrap="square" lIns="0" tIns="0" rIns="0" bIns="0" rtlCol="0" anchor="t" vert="horz"/>
          <a:lstStyle/>
          <a:p>
            <a:pPr indent="0" marL="0">
              <a:lnSpc>
                <a:spcPts val="2400"/>
              </a:lnSpc>
              <a:buNone/>
            </a:pPr>
            <a:r>
              <a:rPr lang="en-US" sz="1800" b="1" dirty="0">
                <a:solidFill>
                  <a:srgbClr val="FFFFFF"/>
                </a:solidFill>
                <a:latin typeface="Roboto" pitchFamily="34" charset="0"/>
                <a:ea typeface="Roboto" pitchFamily="34" charset="-122"/>
                <a:cs typeface="Roboto" pitchFamily="34" charset="-120"/>
              </a:rPr>
              <a:t>末端效應器位姿公式</a:t>
            </a:r>
            <a:endParaRPr lang="en-US" sz="1800" dirty="0"/>
          </a:p>
        </p:txBody>
      </p:sp>
      <p:sp>
        <p:nvSpPr>
          <p:cNvPr id="32" name="Text 14"/>
          <p:cNvSpPr/>
          <p:nvPr/>
        </p:nvSpPr>
        <p:spPr>
          <a:xfrm>
            <a:off x="6248400" y="1790700"/>
            <a:ext cx="6400800" cy="228600"/>
          </a:xfrm>
          <a:prstGeom prst="rect">
            <a:avLst/>
          </a:prstGeom>
          <a:noFill/>
          <a:ln/>
        </p:spPr>
        <p:txBody>
          <a:bodyPr wrap="square" lIns="0" tIns="0" rIns="0" bIns="0" rtlCol="0" anchor="t" vert="horz"/>
          <a:lstStyle/>
          <a:p>
            <a:pPr indent="0" marL="0">
              <a:lnSpc>
                <a:spcPts val="1800"/>
              </a:lnSpc>
              <a:buNone/>
            </a:pPr>
            <a:r>
              <a:rPr lang="en-US" sz="1200" dirty="0">
                <a:solidFill>
                  <a:srgbClr val="D1D5DB"/>
                </a:solidFill>
                <a:latin typeface="Roboto" pitchFamily="34" charset="0"/>
                <a:ea typeface="Roboto" pitchFamily="34" charset="-122"/>
                <a:cs typeface="Roboto" pitchFamily="34" charset="-120"/>
              </a:rPr>
              <a:t>最終化簡後的4×4矩陣將包含末端效應器的位置(Pₓ, Pᵧ, P_z)和姿態：</a:t>
            </a:r>
            <a:endParaRPr lang="en-US" sz="1200" dirty="0"/>
          </a:p>
        </p:txBody>
      </p:sp>
      <p:sp>
        <p:nvSpPr>
          <p:cNvPr id="33" name="Text 15"/>
          <p:cNvSpPr/>
          <p:nvPr/>
        </p:nvSpPr>
        <p:spPr>
          <a:xfrm>
            <a:off x="6400800" y="2324100"/>
            <a:ext cx="5029200" cy="266700"/>
          </a:xfrm>
          <a:prstGeom prst="rect">
            <a:avLst/>
          </a:prstGeom>
          <a:noFill/>
          <a:ln/>
        </p:spPr>
        <p:txBody>
          <a:bodyPr wrap="square" lIns="0" tIns="0" rIns="0" bIns="0" rtlCol="0" anchor="t" vert="horz"/>
          <a:lstStyle/>
          <a:p>
            <a:pPr indent="0" marL="0">
              <a:lnSpc>
                <a:spcPts val="2100"/>
              </a:lnSpc>
              <a:buNone/>
            </a:pPr>
            <a:r>
              <a:rPr lang="en-US" sz="1350" dirty="0">
                <a:solidFill>
                  <a:srgbClr val="FB923C"/>
                </a:solidFill>
                <a:latin typeface="Roboto" pitchFamily="34" charset="0"/>
                <a:ea typeface="Roboto" pitchFamily="34" charset="-122"/>
                <a:cs typeface="Roboto" pitchFamily="34" charset="-120"/>
              </a:rPr>
              <a:t>T₅⁰</a:t>
            </a:r>
            <a:pPr indent="0" marL="0">
              <a:lnSpc>
                <a:spcPts val="2100"/>
              </a:lnSpc>
              <a:buNone/>
            </a:pPr>
            <a:r>
              <a:rPr lang="en-US" sz="1350" dirty="0">
                <a:solidFill>
                  <a:srgbClr val="FFFFFF"/>
                </a:solidFill>
                <a:latin typeface="Roboto" pitchFamily="34" charset="0"/>
                <a:ea typeface="Roboto" pitchFamily="34" charset="-122"/>
                <a:cs typeface="Roboto" pitchFamily="34" charset="-120"/>
              </a:rPr>
              <a:t> = </a:t>
            </a:r>
            <a:pPr indent="0" marL="0">
              <a:lnSpc>
                <a:spcPts val="2100"/>
              </a:lnSpc>
              <a:buNone/>
            </a:pPr>
            <a:r>
              <a:rPr lang="en-US" sz="1350" dirty="0">
                <a:solidFill>
                  <a:srgbClr val="9CA3AF"/>
                </a:solidFill>
                <a:latin typeface="Roboto" pitchFamily="34" charset="0"/>
                <a:ea typeface="Roboto" pitchFamily="34" charset="-122"/>
                <a:cs typeface="Roboto" pitchFamily="34" charset="-120"/>
              </a:rPr>
              <a:t>⎡⎢⎢⎢⎣</a:t>
            </a:r>
            <a:endParaRPr lang="en-US" sz="1350" dirty="0"/>
          </a:p>
        </p:txBody>
      </p:sp>
      <p:sp>
        <p:nvSpPr>
          <p:cNvPr id="34" name="Text 16"/>
          <p:cNvSpPr/>
          <p:nvPr/>
        </p:nvSpPr>
        <p:spPr>
          <a:xfrm>
            <a:off x="6553200" y="2590800"/>
            <a:ext cx="5029200" cy="266700"/>
          </a:xfrm>
          <a:prstGeom prst="rect">
            <a:avLst/>
          </a:prstGeom>
          <a:noFill/>
          <a:ln/>
        </p:spPr>
        <p:txBody>
          <a:bodyPr wrap="square" lIns="0" tIns="0" rIns="0" bIns="0" rtlCol="0" anchor="t" vert="horz"/>
          <a:lstStyle/>
          <a:p>
            <a:pPr indent="0" marL="0">
              <a:lnSpc>
                <a:spcPts val="2100"/>
              </a:lnSpc>
              <a:buNone/>
            </a:pPr>
            <a:r>
              <a:rPr lang="en-US" sz="1350" dirty="0">
                <a:solidFill>
                  <a:srgbClr val="FFFFFF"/>
                </a:solidFill>
                <a:latin typeface="Roboto" pitchFamily="34" charset="0"/>
                <a:ea typeface="Roboto" pitchFamily="34" charset="-122"/>
                <a:cs typeface="Roboto" pitchFamily="34" charset="-120"/>
              </a:rPr>
              <a:t>R₁₁    R₁₂    R₁₃    Pₓ</a:t>
            </a:r>
            <a:endParaRPr lang="en-US" sz="1350" dirty="0"/>
          </a:p>
        </p:txBody>
      </p:sp>
      <p:sp>
        <p:nvSpPr>
          <p:cNvPr id="35" name="Text 17"/>
          <p:cNvSpPr/>
          <p:nvPr/>
        </p:nvSpPr>
        <p:spPr>
          <a:xfrm>
            <a:off x="6553200" y="2857500"/>
            <a:ext cx="5029200" cy="266700"/>
          </a:xfrm>
          <a:prstGeom prst="rect">
            <a:avLst/>
          </a:prstGeom>
          <a:noFill/>
          <a:ln/>
        </p:spPr>
        <p:txBody>
          <a:bodyPr wrap="square" lIns="0" tIns="0" rIns="0" bIns="0" rtlCol="0" anchor="t" vert="horz"/>
          <a:lstStyle/>
          <a:p>
            <a:pPr indent="0" marL="0">
              <a:lnSpc>
                <a:spcPts val="2100"/>
              </a:lnSpc>
              <a:buNone/>
            </a:pPr>
            <a:r>
              <a:rPr lang="en-US" sz="1350" dirty="0">
                <a:solidFill>
                  <a:srgbClr val="FFFFFF"/>
                </a:solidFill>
                <a:latin typeface="Roboto" pitchFamily="34" charset="0"/>
                <a:ea typeface="Roboto" pitchFamily="34" charset="-122"/>
                <a:cs typeface="Roboto" pitchFamily="34" charset="-120"/>
              </a:rPr>
              <a:t>R₂₁    R₂₂    R₂₃    Pᵧ</a:t>
            </a:r>
            <a:endParaRPr lang="en-US" sz="1350" dirty="0"/>
          </a:p>
        </p:txBody>
      </p:sp>
      <p:sp>
        <p:nvSpPr>
          <p:cNvPr id="36" name="Text 18"/>
          <p:cNvSpPr/>
          <p:nvPr/>
        </p:nvSpPr>
        <p:spPr>
          <a:xfrm>
            <a:off x="6553200" y="3124200"/>
            <a:ext cx="5029200" cy="266700"/>
          </a:xfrm>
          <a:prstGeom prst="rect">
            <a:avLst/>
          </a:prstGeom>
          <a:noFill/>
          <a:ln/>
        </p:spPr>
        <p:txBody>
          <a:bodyPr wrap="square" lIns="0" tIns="0" rIns="0" bIns="0" rtlCol="0" anchor="t" vert="horz"/>
          <a:lstStyle/>
          <a:p>
            <a:pPr indent="0" marL="0">
              <a:lnSpc>
                <a:spcPts val="2100"/>
              </a:lnSpc>
              <a:buNone/>
            </a:pPr>
            <a:r>
              <a:rPr lang="en-US" sz="1350" dirty="0">
                <a:solidFill>
                  <a:srgbClr val="FFFFFF"/>
                </a:solidFill>
                <a:latin typeface="Roboto" pitchFamily="34" charset="0"/>
                <a:ea typeface="Roboto" pitchFamily="34" charset="-122"/>
                <a:cs typeface="Roboto" pitchFamily="34" charset="-120"/>
              </a:rPr>
              <a:t>R₃₁    R₃₂    R₃₃    P_z</a:t>
            </a:r>
            <a:endParaRPr lang="en-US" sz="1350" dirty="0"/>
          </a:p>
        </p:txBody>
      </p:sp>
      <p:sp>
        <p:nvSpPr>
          <p:cNvPr id="37" name="Text 19"/>
          <p:cNvSpPr/>
          <p:nvPr/>
        </p:nvSpPr>
        <p:spPr>
          <a:xfrm>
            <a:off x="6553200" y="3390900"/>
            <a:ext cx="6035040" cy="266700"/>
          </a:xfrm>
          <a:prstGeom prst="rect">
            <a:avLst/>
          </a:prstGeom>
          <a:noFill/>
          <a:ln/>
        </p:spPr>
        <p:txBody>
          <a:bodyPr wrap="square" lIns="0" tIns="0" rIns="0" bIns="0" rtlCol="0" anchor="t" vert="horz"/>
          <a:lstStyle/>
          <a:p>
            <a:pPr indent="0" marL="0">
              <a:lnSpc>
                <a:spcPts val="2100"/>
              </a:lnSpc>
              <a:buNone/>
            </a:pPr>
            <a:r>
              <a:rPr lang="en-US" sz="1350" dirty="0">
                <a:solidFill>
                  <a:srgbClr val="FFFFFF"/>
                </a:solidFill>
                <a:latin typeface="Roboto" pitchFamily="34" charset="0"/>
                <a:ea typeface="Roboto" pitchFamily="34" charset="-122"/>
                <a:cs typeface="Roboto" pitchFamily="34" charset="-120"/>
              </a:rPr>
              <a:t>0      0      0      1</a:t>
            </a:r>
            <a:endParaRPr lang="en-US" sz="1350" dirty="0"/>
          </a:p>
        </p:txBody>
      </p:sp>
      <p:sp>
        <p:nvSpPr>
          <p:cNvPr id="38" name="Text 20"/>
          <p:cNvSpPr/>
          <p:nvPr/>
        </p:nvSpPr>
        <p:spPr>
          <a:xfrm>
            <a:off x="6400800" y="3657600"/>
            <a:ext cx="5029200" cy="266700"/>
          </a:xfrm>
          <a:prstGeom prst="rect">
            <a:avLst/>
          </a:prstGeom>
          <a:noFill/>
          <a:ln/>
        </p:spPr>
        <p:txBody>
          <a:bodyPr wrap="square" lIns="0" tIns="0" rIns="0" bIns="0" rtlCol="0" anchor="t" vert="horz"/>
          <a:lstStyle/>
          <a:p>
            <a:pPr indent="0" marL="0">
              <a:lnSpc>
                <a:spcPts val="2100"/>
              </a:lnSpc>
              <a:buNone/>
            </a:pPr>
            <a:r>
              <a:rPr lang="en-US" sz="1350" dirty="0">
                <a:solidFill>
                  <a:srgbClr val="9CA3AF"/>
                </a:solidFill>
                <a:latin typeface="Roboto" pitchFamily="34" charset="0"/>
                <a:ea typeface="Roboto" pitchFamily="34" charset="-122"/>
                <a:cs typeface="Roboto" pitchFamily="34" charset="-120"/>
              </a:rPr>
              <a:t>⎤⎥⎥⎥⎦</a:t>
            </a:r>
            <a:endParaRPr lang="en-US" sz="1350" dirty="0"/>
          </a:p>
        </p:txBody>
      </p:sp>
      <p:sp>
        <p:nvSpPr>
          <p:cNvPr id="39" name="Text 21"/>
          <p:cNvSpPr/>
          <p:nvPr/>
        </p:nvSpPr>
        <p:spPr>
          <a:xfrm>
            <a:off x="6705600" y="4495800"/>
            <a:ext cx="4953000" cy="266700"/>
          </a:xfrm>
          <a:prstGeom prst="rect">
            <a:avLst/>
          </a:prstGeom>
          <a:noFill/>
          <a:ln/>
        </p:spPr>
        <p:txBody>
          <a:bodyPr wrap="square" lIns="0" tIns="0" rIns="0" bIns="0" rtlCol="0" anchor="t" vert="horz"/>
          <a:lstStyle/>
          <a:p>
            <a:pPr indent="0" marL="0">
              <a:lnSpc>
                <a:spcPts val="2100"/>
              </a:lnSpc>
              <a:buNone/>
            </a:pPr>
            <a:r>
              <a:rPr lang="en-US" sz="1500" b="1" dirty="0">
                <a:solidFill>
                  <a:srgbClr val="FFFFFF"/>
                </a:solidFill>
                <a:latin typeface="Roboto" pitchFamily="34" charset="0"/>
                <a:ea typeface="Roboto" pitchFamily="34" charset="-122"/>
                <a:cs typeface="Roboto" pitchFamily="34" charset="-120"/>
              </a:rPr>
              <a:t> 位姿說明</a:t>
            </a:r>
            <a:endParaRPr lang="en-US" sz="1500" dirty="0"/>
          </a:p>
        </p:txBody>
      </p:sp>
      <p:sp>
        <p:nvSpPr>
          <p:cNvPr id="40" name="Text 22"/>
          <p:cNvSpPr/>
          <p:nvPr/>
        </p:nvSpPr>
        <p:spPr>
          <a:xfrm>
            <a:off x="6629400" y="4876800"/>
            <a:ext cx="3920490" cy="228600"/>
          </a:xfrm>
          <a:prstGeom prst="rect">
            <a:avLst/>
          </a:prstGeom>
          <a:noFill/>
          <a:ln/>
        </p:spPr>
        <p:txBody>
          <a:bodyPr wrap="square" lIns="0" tIns="0" rIns="0" bIns="0" rtlCol="0" anchor="t" vert="horz"/>
          <a:lstStyle/>
          <a:p>
            <a:pPr algn="l" indent="0" marL="0">
              <a:lnSpc>
                <a:spcPts val="1800"/>
              </a:lnSpc>
              <a:buNone/>
            </a:pPr>
            <a:r>
              <a:rPr lang="en-US" sz="1200" dirty="0">
                <a:solidFill>
                  <a:srgbClr val="D1D5DB"/>
                </a:solidFill>
                <a:latin typeface="Roboto" pitchFamily="34" charset="0"/>
                <a:ea typeface="Roboto" pitchFamily="34" charset="-122"/>
                <a:cs typeface="Roboto" pitchFamily="34" charset="-120"/>
              </a:rPr>
              <a:t>(Pₓ, Pᵧ, P_z) 為末端效應器在基座座標系中的位置</a:t>
            </a:r>
            <a:endParaRPr lang="en-US" sz="1200" dirty="0"/>
          </a:p>
        </p:txBody>
      </p:sp>
      <p:sp>
        <p:nvSpPr>
          <p:cNvPr id="41" name="Text 23"/>
          <p:cNvSpPr/>
          <p:nvPr/>
        </p:nvSpPr>
        <p:spPr>
          <a:xfrm>
            <a:off x="6629400" y="5219700"/>
            <a:ext cx="3223260" cy="228600"/>
          </a:xfrm>
          <a:prstGeom prst="rect">
            <a:avLst/>
          </a:prstGeom>
          <a:noFill/>
          <a:ln/>
        </p:spPr>
        <p:txBody>
          <a:bodyPr wrap="square" lIns="0" tIns="0" rIns="0" bIns="0" rtlCol="0" anchor="t" vert="horz"/>
          <a:lstStyle/>
          <a:p>
            <a:pPr algn="l" indent="0" marL="0">
              <a:lnSpc>
                <a:spcPts val="1800"/>
              </a:lnSpc>
              <a:buNone/>
            </a:pPr>
            <a:r>
              <a:rPr lang="en-US" sz="1200" dirty="0">
                <a:solidFill>
                  <a:srgbClr val="D1D5DB"/>
                </a:solidFill>
                <a:latin typeface="Roboto" pitchFamily="34" charset="0"/>
                <a:ea typeface="Roboto" pitchFamily="34" charset="-122"/>
                <a:cs typeface="Roboto" pitchFamily="34" charset="-120"/>
              </a:rPr>
              <a:t>Rₐᵦ 構成描述末端效應器姿態的旋轉矩陣</a:t>
            </a:r>
            <a:endParaRPr lang="en-US" sz="1200" dirty="0"/>
          </a:p>
        </p:txBody>
      </p:sp>
      <p:sp>
        <p:nvSpPr>
          <p:cNvPr id="42" name="Text 24"/>
          <p:cNvSpPr/>
          <p:nvPr/>
        </p:nvSpPr>
        <p:spPr>
          <a:xfrm>
            <a:off x="6629400" y="5562600"/>
            <a:ext cx="3108960" cy="228600"/>
          </a:xfrm>
          <a:prstGeom prst="rect">
            <a:avLst/>
          </a:prstGeom>
          <a:noFill/>
          <a:ln/>
        </p:spPr>
        <p:txBody>
          <a:bodyPr wrap="square" lIns="0" tIns="0" rIns="0" bIns="0" rtlCol="0" anchor="t" vert="horz"/>
          <a:lstStyle/>
          <a:p>
            <a:pPr algn="l" indent="0" marL="0">
              <a:lnSpc>
                <a:spcPts val="1800"/>
              </a:lnSpc>
              <a:buNone/>
            </a:pPr>
            <a:r>
              <a:rPr lang="en-US" sz="1200" dirty="0">
                <a:solidFill>
                  <a:srgbClr val="D1D5DB"/>
                </a:solidFill>
                <a:latin typeface="Roboto" pitchFamily="34" charset="0"/>
                <a:ea typeface="Roboto" pitchFamily="34" charset="-122"/>
                <a:cs typeface="Roboto" pitchFamily="34" charset="-120"/>
              </a:rPr>
              <a:t>此數學模型可用於運動軌跡規劃與控制</a:t>
            </a:r>
            <a:endParaRPr lang="en-US" sz="1200" dirty="0"/>
          </a:p>
        </p:txBody>
      </p:sp>
      <p:sp>
        <p:nvSpPr>
          <p:cNvPr id="43" name="Text 25"/>
          <p:cNvSpPr/>
          <p:nvPr/>
        </p:nvSpPr>
        <p:spPr>
          <a:xfrm>
            <a:off x="11468100" y="6438900"/>
            <a:ext cx="411480" cy="190500"/>
          </a:xfrm>
          <a:prstGeom prst="rect">
            <a:avLst/>
          </a:prstGeom>
          <a:noFill/>
          <a:ln/>
        </p:spPr>
        <p:txBody>
          <a:bodyPr wrap="square" lIns="0" tIns="0" rIns="0" bIns="0" rtlCol="0" anchor="t" vert="horz"/>
          <a:lstStyle/>
          <a:p>
            <a:pPr indent="0" marL="0">
              <a:lnSpc>
                <a:spcPts val="1500"/>
              </a:lnSpc>
              <a:buNone/>
            </a:pPr>
            <a:r>
              <a:rPr lang="en-US" sz="1050" dirty="0">
                <a:solidFill>
                  <a:srgbClr val="6B7280"/>
                </a:solidFill>
                <a:latin typeface="Roboto" pitchFamily="34" charset="0"/>
                <a:ea typeface="Roboto" pitchFamily="34" charset="-122"/>
                <a:cs typeface="Roboto" pitchFamily="34" charset="-120"/>
              </a:rPr>
              <a:t>8 / 20</a:t>
            </a:r>
            <a:endParaRPr lang="en-US" sz="10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2192000" cy="6858000"/>
          </a:xfrm>
          <a:prstGeom prst="rect">
            <a:avLst/>
          </a:prstGeom>
        </p:spPr>
      </p:pic>
      <p:pic>
        <p:nvPicPr>
          <p:cNvPr id="3" name="Image 1" descr="preencoded.png">    </p:cNvPr>
          <p:cNvPicPr>
            <a:picLocks noChangeAspect="1"/>
          </p:cNvPicPr>
          <p:nvPr/>
        </p:nvPicPr>
        <p:blipFill>
          <a:blip r:embed="rId2"/>
          <a:stretch>
            <a:fillRect/>
          </a:stretch>
        </p:blipFill>
        <p:spPr>
          <a:xfrm>
            <a:off x="609600" y="838200"/>
            <a:ext cx="914400" cy="38100"/>
          </a:xfrm>
          <a:prstGeom prst="rect">
            <a:avLst/>
          </a:prstGeom>
        </p:spPr>
      </p:pic>
      <p:pic>
        <p:nvPicPr>
          <p:cNvPr id="4" name="Image 2" descr="preencoded.png">    </p:cNvPr>
          <p:cNvPicPr>
            <a:picLocks noChangeAspect="1"/>
          </p:cNvPicPr>
          <p:nvPr/>
        </p:nvPicPr>
        <p:blipFill>
          <a:blip r:embed="rId3"/>
          <a:stretch>
            <a:fillRect/>
          </a:stretch>
        </p:blipFill>
        <p:spPr>
          <a:xfrm>
            <a:off x="609600" y="1295400"/>
            <a:ext cx="171450" cy="171450"/>
          </a:xfrm>
          <a:prstGeom prst="rect">
            <a:avLst/>
          </a:prstGeom>
        </p:spPr>
      </p:pic>
      <p:pic>
        <p:nvPicPr>
          <p:cNvPr id="5" name="Image 3" descr="preencoded.png">    </p:cNvPr>
          <p:cNvPicPr>
            <a:picLocks noChangeAspect="1"/>
          </p:cNvPicPr>
          <p:nvPr/>
        </p:nvPicPr>
        <p:blipFill>
          <a:blip r:embed="rId4"/>
          <a:stretch>
            <a:fillRect/>
          </a:stretch>
        </p:blipFill>
        <p:spPr>
          <a:xfrm>
            <a:off x="609600" y="1676400"/>
            <a:ext cx="5181600" cy="1828800"/>
          </a:xfrm>
          <a:prstGeom prst="rect">
            <a:avLst/>
          </a:prstGeom>
        </p:spPr>
      </p:pic>
      <p:pic>
        <p:nvPicPr>
          <p:cNvPr id="6" name="Image 4" descr="preencoded.png">    </p:cNvPr>
          <p:cNvPicPr>
            <a:picLocks noChangeAspect="1"/>
          </p:cNvPicPr>
          <p:nvPr/>
        </p:nvPicPr>
        <p:blipFill>
          <a:blip r:embed="rId5"/>
          <a:stretch>
            <a:fillRect/>
          </a:stretch>
        </p:blipFill>
        <p:spPr>
          <a:xfrm>
            <a:off x="800100" y="1905000"/>
            <a:ext cx="238125" cy="190500"/>
          </a:xfrm>
          <a:prstGeom prst="rect">
            <a:avLst/>
          </a:prstGeom>
        </p:spPr>
      </p:pic>
      <p:pic>
        <p:nvPicPr>
          <p:cNvPr id="7" name="Image 5" descr="preencoded.png">    </p:cNvPr>
          <p:cNvPicPr>
            <a:picLocks noChangeAspect="1"/>
          </p:cNvPicPr>
          <p:nvPr/>
        </p:nvPicPr>
        <p:blipFill>
          <a:blip r:embed="rId6"/>
          <a:stretch>
            <a:fillRect/>
          </a:stretch>
        </p:blipFill>
        <p:spPr>
          <a:xfrm>
            <a:off x="609600" y="3733800"/>
            <a:ext cx="5181600" cy="1905000"/>
          </a:xfrm>
          <a:prstGeom prst="rect">
            <a:avLst/>
          </a:prstGeom>
        </p:spPr>
      </p:pic>
      <p:pic>
        <p:nvPicPr>
          <p:cNvPr id="8" name="Image 6" descr="preencoded.png">    </p:cNvPr>
          <p:cNvPicPr>
            <a:picLocks noChangeAspect="1"/>
          </p:cNvPicPr>
          <p:nvPr/>
        </p:nvPicPr>
        <p:blipFill>
          <a:blip r:embed="rId7"/>
          <a:stretch>
            <a:fillRect/>
          </a:stretch>
        </p:blipFill>
        <p:spPr>
          <a:xfrm>
            <a:off x="800100" y="3962400"/>
            <a:ext cx="171450" cy="190500"/>
          </a:xfrm>
          <a:prstGeom prst="rect">
            <a:avLst/>
          </a:prstGeom>
        </p:spPr>
      </p:pic>
      <p:pic>
        <p:nvPicPr>
          <p:cNvPr id="9" name="Image 7" descr="preencoded.png">    </p:cNvPr>
          <p:cNvPicPr>
            <a:picLocks noChangeAspect="1"/>
          </p:cNvPicPr>
          <p:nvPr/>
        </p:nvPicPr>
        <p:blipFill>
          <a:blip r:embed="rId8"/>
          <a:stretch>
            <a:fillRect/>
          </a:stretch>
        </p:blipFill>
        <p:spPr>
          <a:xfrm>
            <a:off x="800100" y="5029200"/>
            <a:ext cx="4800600" cy="419100"/>
          </a:xfrm>
          <a:prstGeom prst="rect">
            <a:avLst/>
          </a:prstGeom>
        </p:spPr>
      </p:pic>
      <p:pic>
        <p:nvPicPr>
          <p:cNvPr id="10" name="Image 8" descr="preencoded.png">    </p:cNvPr>
          <p:cNvPicPr>
            <a:picLocks noChangeAspect="1"/>
          </p:cNvPicPr>
          <p:nvPr/>
        </p:nvPicPr>
        <p:blipFill>
          <a:blip r:embed="rId9"/>
          <a:stretch>
            <a:fillRect/>
          </a:stretch>
        </p:blipFill>
        <p:spPr>
          <a:xfrm>
            <a:off x="914400" y="5172075"/>
            <a:ext cx="104775" cy="133350"/>
          </a:xfrm>
          <a:prstGeom prst="rect">
            <a:avLst/>
          </a:prstGeom>
        </p:spPr>
      </p:pic>
      <p:pic>
        <p:nvPicPr>
          <p:cNvPr id="11" name="Image 9" descr="preencoded.png">    </p:cNvPr>
          <p:cNvPicPr>
            <a:picLocks noChangeAspect="1"/>
          </p:cNvPicPr>
          <p:nvPr/>
        </p:nvPicPr>
        <p:blipFill>
          <a:blip r:embed="rId10"/>
          <a:stretch>
            <a:fillRect/>
          </a:stretch>
        </p:blipFill>
        <p:spPr>
          <a:xfrm>
            <a:off x="7086600" y="1257300"/>
            <a:ext cx="3810000" cy="2857500"/>
          </a:xfrm>
          <a:prstGeom prst="rect">
            <a:avLst/>
          </a:prstGeom>
        </p:spPr>
      </p:pic>
      <p:pic>
        <p:nvPicPr>
          <p:cNvPr id="12" name="Image 10" descr="preencoded.png">    </p:cNvPr>
          <p:cNvPicPr>
            <a:picLocks noChangeAspect="1"/>
          </p:cNvPicPr>
          <p:nvPr/>
        </p:nvPicPr>
        <p:blipFill>
          <a:blip r:embed="rId11"/>
          <a:stretch>
            <a:fillRect/>
          </a:stretch>
        </p:blipFill>
        <p:spPr>
          <a:xfrm>
            <a:off x="6400800" y="4343400"/>
            <a:ext cx="5181600" cy="2095500"/>
          </a:xfrm>
          <a:prstGeom prst="rect">
            <a:avLst/>
          </a:prstGeom>
        </p:spPr>
      </p:pic>
      <p:pic>
        <p:nvPicPr>
          <p:cNvPr id="13" name="Image 11" descr="preencoded.png">    </p:cNvPr>
          <p:cNvPicPr>
            <a:picLocks noChangeAspect="1"/>
          </p:cNvPicPr>
          <p:nvPr/>
        </p:nvPicPr>
        <p:blipFill>
          <a:blip r:embed="rId12"/>
          <a:stretch>
            <a:fillRect/>
          </a:stretch>
        </p:blipFill>
        <p:spPr>
          <a:xfrm>
            <a:off x="6591300" y="4572000"/>
            <a:ext cx="142875" cy="190500"/>
          </a:xfrm>
          <a:prstGeom prst="rect">
            <a:avLst/>
          </a:prstGeom>
        </p:spPr>
      </p:pic>
      <p:pic>
        <p:nvPicPr>
          <p:cNvPr id="14" name="Image 12" descr="preencoded.png">    </p:cNvPr>
          <p:cNvPicPr>
            <a:picLocks noChangeAspect="1"/>
          </p:cNvPicPr>
          <p:nvPr/>
        </p:nvPicPr>
        <p:blipFill>
          <a:blip r:embed="rId13"/>
          <a:stretch>
            <a:fillRect/>
          </a:stretch>
        </p:blipFill>
        <p:spPr>
          <a:xfrm>
            <a:off x="6591300" y="5524500"/>
            <a:ext cx="4800600" cy="381000"/>
          </a:xfrm>
          <a:prstGeom prst="rect">
            <a:avLst/>
          </a:prstGeom>
        </p:spPr>
      </p:pic>
      <p:pic>
        <p:nvPicPr>
          <p:cNvPr id="15" name="Image 13" descr="preencoded.png">    </p:cNvPr>
          <p:cNvPicPr>
            <a:picLocks noChangeAspect="1"/>
          </p:cNvPicPr>
          <p:nvPr/>
        </p:nvPicPr>
        <p:blipFill>
          <a:blip r:embed="rId14"/>
          <a:stretch>
            <a:fillRect/>
          </a:stretch>
        </p:blipFill>
        <p:spPr>
          <a:xfrm>
            <a:off x="6591300" y="6086475"/>
            <a:ext cx="133350" cy="133350"/>
          </a:xfrm>
          <a:prstGeom prst="rect">
            <a:avLst/>
          </a:prstGeom>
        </p:spPr>
      </p:pic>
      <p:sp>
        <p:nvSpPr>
          <p:cNvPr id="16" name="Text 0"/>
          <p:cNvSpPr/>
          <p:nvPr/>
        </p:nvSpPr>
        <p:spPr>
          <a:xfrm>
            <a:off x="609600" y="381000"/>
            <a:ext cx="10972800" cy="381000"/>
          </a:xfrm>
          <a:prstGeom prst="rect">
            <a:avLst/>
          </a:prstGeom>
          <a:noFill/>
          <a:ln/>
        </p:spPr>
        <p:txBody>
          <a:bodyPr wrap="square" lIns="0" tIns="0" rIns="0" bIns="0" rtlCol="0" anchor="t" vert="horz"/>
          <a:lstStyle/>
          <a:p>
            <a:pPr indent="0" marL="0">
              <a:lnSpc>
                <a:spcPts val="3000"/>
              </a:lnSpc>
              <a:buNone/>
            </a:pPr>
            <a:r>
              <a:rPr lang="en-US" sz="2700" b="1" dirty="0">
                <a:solidFill>
                  <a:srgbClr val="FFFFFF"/>
                </a:solidFill>
                <a:latin typeface="Roboto" pitchFamily="34" charset="0"/>
                <a:ea typeface="Roboto" pitchFamily="34" charset="-122"/>
                <a:cs typeface="Roboto" pitchFamily="34" charset="-120"/>
              </a:rPr>
              <a:t>逆向運動學 - 幾何解法</a:t>
            </a:r>
            <a:endParaRPr lang="en-US" sz="2700" dirty="0"/>
          </a:p>
        </p:txBody>
      </p:sp>
      <p:sp>
        <p:nvSpPr>
          <p:cNvPr id="17" name="Text 1"/>
          <p:cNvSpPr/>
          <p:nvPr/>
        </p:nvSpPr>
        <p:spPr>
          <a:xfrm>
            <a:off x="857250" y="1257300"/>
            <a:ext cx="6217920" cy="266700"/>
          </a:xfrm>
          <a:prstGeom prst="rect">
            <a:avLst/>
          </a:prstGeom>
          <a:noFill/>
          <a:ln/>
        </p:spPr>
        <p:txBody>
          <a:bodyPr wrap="square" lIns="0" tIns="0" rIns="0" bIns="0" rtlCol="0" anchor="t" vert="horz"/>
          <a:lstStyle/>
          <a:p>
            <a:pPr indent="0" marL="0">
              <a:lnSpc>
                <a:spcPts val="2100"/>
              </a:lnSpc>
              <a:buNone/>
            </a:pPr>
            <a:r>
              <a:rPr lang="en-US" sz="1350" dirty="0">
                <a:solidFill>
                  <a:srgbClr val="D1D5DB"/>
                </a:solidFill>
                <a:latin typeface="Roboto" pitchFamily="34" charset="0"/>
                <a:ea typeface="Roboto" pitchFamily="34" charset="-122"/>
                <a:cs typeface="Roboto" pitchFamily="34" charset="-120"/>
              </a:rPr>
              <a:t> 透過圖解方式，直觀地解釋逆向運動學的求解過程</a:t>
            </a:r>
            <a:endParaRPr lang="en-US" sz="1350" dirty="0"/>
          </a:p>
        </p:txBody>
      </p:sp>
      <p:sp>
        <p:nvSpPr>
          <p:cNvPr id="18" name="Text 2"/>
          <p:cNvSpPr/>
          <p:nvPr/>
        </p:nvSpPr>
        <p:spPr>
          <a:xfrm>
            <a:off x="1114425" y="1866900"/>
            <a:ext cx="4800600" cy="266700"/>
          </a:xfrm>
          <a:prstGeom prst="rect">
            <a:avLst/>
          </a:prstGeom>
          <a:noFill/>
          <a:ln/>
        </p:spPr>
        <p:txBody>
          <a:bodyPr wrap="square" lIns="0" tIns="0" rIns="0" bIns="0" rtlCol="0" anchor="t" vert="horz"/>
          <a:lstStyle/>
          <a:p>
            <a:pPr indent="0" marL="0">
              <a:lnSpc>
                <a:spcPts val="2100"/>
              </a:lnSpc>
              <a:buNone/>
            </a:pPr>
            <a:r>
              <a:rPr lang="en-US" sz="1500" b="1" dirty="0">
                <a:solidFill>
                  <a:srgbClr val="FFFFFF"/>
                </a:solidFill>
                <a:latin typeface="Roboto" pitchFamily="34" charset="0"/>
                <a:ea typeface="Roboto" pitchFamily="34" charset="-122"/>
                <a:cs typeface="Roboto" pitchFamily="34" charset="-120"/>
              </a:rPr>
              <a:t> 解決步驟</a:t>
            </a:r>
            <a:endParaRPr lang="en-US" sz="1500" dirty="0"/>
          </a:p>
        </p:txBody>
      </p:sp>
      <p:sp>
        <p:nvSpPr>
          <p:cNvPr id="19" name="Text 3"/>
          <p:cNvSpPr/>
          <p:nvPr/>
        </p:nvSpPr>
        <p:spPr>
          <a:xfrm>
            <a:off x="800100" y="2247900"/>
            <a:ext cx="160020" cy="457200"/>
          </a:xfrm>
          <a:prstGeom prst="rect">
            <a:avLst/>
          </a:prstGeom>
          <a:noFill/>
          <a:ln/>
        </p:spPr>
        <p:txBody>
          <a:bodyPr wrap="square" lIns="0" tIns="0" rIns="0" bIns="0" rtlCol="0" anchor="t" vert="horz"/>
          <a:lstStyle/>
          <a:p>
            <a:pPr algn="l" indent="0" marL="0">
              <a:lnSpc>
                <a:spcPts val="1800"/>
              </a:lnSpc>
              <a:buNone/>
            </a:pPr>
            <a:r>
              <a:rPr lang="en-US" sz="1200" b="1" dirty="0">
                <a:solidFill>
                  <a:srgbClr val="F97316"/>
                </a:solidFill>
                <a:latin typeface="Roboto" pitchFamily="34" charset="0"/>
                <a:ea typeface="Roboto" pitchFamily="34" charset="-122"/>
                <a:cs typeface="Roboto" pitchFamily="34" charset="-120"/>
              </a:rPr>
              <a:t>1.</a:t>
            </a:r>
            <a:endParaRPr lang="en-US" sz="1200" dirty="0"/>
          </a:p>
        </p:txBody>
      </p:sp>
      <p:sp>
        <p:nvSpPr>
          <p:cNvPr id="20" name="Text 4"/>
          <p:cNvSpPr/>
          <p:nvPr/>
        </p:nvSpPr>
        <p:spPr>
          <a:xfrm>
            <a:off x="1009650" y="2247900"/>
            <a:ext cx="4591050" cy="457200"/>
          </a:xfrm>
          <a:prstGeom prst="rect">
            <a:avLst/>
          </a:prstGeom>
          <a:noFill/>
          <a:ln/>
        </p:spPr>
        <p:txBody>
          <a:bodyPr wrap="square" lIns="0" tIns="0" rIns="0" bIns="0" rtlCol="0" anchor="t" vert="horz"/>
          <a:lstStyle/>
          <a:p>
            <a:pPr algn="l" indent="0" marL="0">
              <a:lnSpc>
                <a:spcPts val="1800"/>
              </a:lnSpc>
              <a:buNone/>
            </a:pPr>
            <a:r>
              <a:rPr lang="en-US" sz="1200" b="1" dirty="0">
                <a:solidFill>
                  <a:srgbClr val="FFFFFF"/>
                </a:solidFill>
                <a:latin typeface="Roboto" pitchFamily="34" charset="0"/>
                <a:ea typeface="Roboto" pitchFamily="34" charset="-122"/>
                <a:cs typeface="Roboto" pitchFamily="34" charset="-120"/>
              </a:rPr>
              <a:t>腕關節中心解耦:</a:t>
            </a:r>
            <a:pPr algn="l" indent="0" marL="0">
              <a:lnSpc>
                <a:spcPts val="1800"/>
              </a:lnSpc>
              <a:buNone/>
            </a:pPr>
            <a:r>
              <a:rPr lang="en-US" sz="1200" dirty="0">
                <a:solidFill>
                  <a:srgbClr val="D1D5DB"/>
                </a:solidFill>
                <a:latin typeface="Roboto" pitchFamily="34" charset="0"/>
                <a:ea typeface="Roboto" pitchFamily="34" charset="-122"/>
                <a:cs typeface="Roboto" pitchFamily="34" charset="-120"/>
              </a:rPr>
              <a:t> 將末端效應器的目標位置減去腕關節到末端效應器的偏移量，得到腕關節中心的位置</a:t>
            </a:r>
            <a:endParaRPr lang="en-US" sz="1200" dirty="0"/>
          </a:p>
        </p:txBody>
      </p:sp>
      <p:sp>
        <p:nvSpPr>
          <p:cNvPr id="21" name="Text 5"/>
          <p:cNvSpPr/>
          <p:nvPr/>
        </p:nvSpPr>
        <p:spPr>
          <a:xfrm>
            <a:off x="800100" y="2857500"/>
            <a:ext cx="160020" cy="457200"/>
          </a:xfrm>
          <a:prstGeom prst="rect">
            <a:avLst/>
          </a:prstGeom>
          <a:noFill/>
          <a:ln/>
        </p:spPr>
        <p:txBody>
          <a:bodyPr wrap="square" lIns="0" tIns="0" rIns="0" bIns="0" rtlCol="0" anchor="t" vert="horz"/>
          <a:lstStyle/>
          <a:p>
            <a:pPr algn="l" indent="0" marL="0">
              <a:lnSpc>
                <a:spcPts val="1800"/>
              </a:lnSpc>
              <a:buNone/>
            </a:pPr>
            <a:r>
              <a:rPr lang="en-US" sz="1200" b="1" dirty="0">
                <a:solidFill>
                  <a:srgbClr val="F97316"/>
                </a:solidFill>
                <a:latin typeface="Roboto" pitchFamily="34" charset="0"/>
                <a:ea typeface="Roboto" pitchFamily="34" charset="-122"/>
                <a:cs typeface="Roboto" pitchFamily="34" charset="-120"/>
              </a:rPr>
              <a:t>2.</a:t>
            </a:r>
            <a:endParaRPr lang="en-US" sz="1200" dirty="0"/>
          </a:p>
        </p:txBody>
      </p:sp>
      <p:sp>
        <p:nvSpPr>
          <p:cNvPr id="22" name="Text 6"/>
          <p:cNvSpPr/>
          <p:nvPr/>
        </p:nvSpPr>
        <p:spPr>
          <a:xfrm>
            <a:off x="1009650" y="2857500"/>
            <a:ext cx="4591050" cy="457200"/>
          </a:xfrm>
          <a:prstGeom prst="rect">
            <a:avLst/>
          </a:prstGeom>
          <a:noFill/>
          <a:ln/>
        </p:spPr>
        <p:txBody>
          <a:bodyPr wrap="square" lIns="0" tIns="0" rIns="0" bIns="0" rtlCol="0" anchor="t" vert="horz"/>
          <a:lstStyle/>
          <a:p>
            <a:pPr algn="l" indent="0" marL="0">
              <a:lnSpc>
                <a:spcPts val="1800"/>
              </a:lnSpc>
              <a:buNone/>
            </a:pPr>
            <a:r>
              <a:rPr lang="en-US" sz="1200" b="1" dirty="0">
                <a:solidFill>
                  <a:srgbClr val="FFFFFF"/>
                </a:solidFill>
                <a:latin typeface="Roboto" pitchFamily="34" charset="0"/>
                <a:ea typeface="Roboto" pitchFamily="34" charset="-122"/>
                <a:cs typeface="Roboto" pitchFamily="34" charset="-120"/>
              </a:rPr>
              <a:t>求解 θ₃ (肘關節):</a:t>
            </a:r>
            <a:pPr algn="l" indent="0" marL="0">
              <a:lnSpc>
                <a:spcPts val="1800"/>
              </a:lnSpc>
              <a:buNone/>
            </a:pPr>
            <a:r>
              <a:rPr lang="en-US" sz="1200" dirty="0">
                <a:solidFill>
                  <a:srgbClr val="D1D5DB"/>
                </a:solidFill>
                <a:latin typeface="Roboto" pitchFamily="34" charset="0"/>
                <a:ea typeface="Roboto" pitchFamily="34" charset="-122"/>
                <a:cs typeface="Roboto" pitchFamily="34" charset="-120"/>
              </a:rPr>
              <a:t> 利用餘弦定理求解肘關節角度，考慮由肩關節、肘關節和腕關節中心形成的三角形</a:t>
            </a:r>
            <a:endParaRPr lang="en-US" sz="1200" dirty="0"/>
          </a:p>
        </p:txBody>
      </p:sp>
      <p:sp>
        <p:nvSpPr>
          <p:cNvPr id="23" name="Text 7"/>
          <p:cNvSpPr/>
          <p:nvPr/>
        </p:nvSpPr>
        <p:spPr>
          <a:xfrm>
            <a:off x="1047750" y="3924300"/>
            <a:ext cx="4800600" cy="266700"/>
          </a:xfrm>
          <a:prstGeom prst="rect">
            <a:avLst/>
          </a:prstGeom>
          <a:noFill/>
          <a:ln/>
        </p:spPr>
        <p:txBody>
          <a:bodyPr wrap="square" lIns="0" tIns="0" rIns="0" bIns="0" rtlCol="0" anchor="t" vert="horz"/>
          <a:lstStyle/>
          <a:p>
            <a:pPr indent="0" marL="0">
              <a:lnSpc>
                <a:spcPts val="2100"/>
              </a:lnSpc>
              <a:buNone/>
            </a:pPr>
            <a:r>
              <a:rPr lang="en-US" sz="1500" b="1" dirty="0">
                <a:solidFill>
                  <a:srgbClr val="FFFFFF"/>
                </a:solidFill>
                <a:latin typeface="Roboto" pitchFamily="34" charset="0"/>
                <a:ea typeface="Roboto" pitchFamily="34" charset="-122"/>
                <a:cs typeface="Roboto" pitchFamily="34" charset="-120"/>
              </a:rPr>
              <a:t> 多重解問題處理</a:t>
            </a:r>
            <a:endParaRPr lang="en-US" sz="1500" dirty="0"/>
          </a:p>
        </p:txBody>
      </p:sp>
      <p:sp>
        <p:nvSpPr>
          <p:cNvPr id="24" name="Text 8"/>
          <p:cNvSpPr/>
          <p:nvPr/>
        </p:nvSpPr>
        <p:spPr>
          <a:xfrm>
            <a:off x="800100" y="4305300"/>
            <a:ext cx="5760720" cy="228600"/>
          </a:xfrm>
          <a:prstGeom prst="rect">
            <a:avLst/>
          </a:prstGeom>
          <a:noFill/>
          <a:ln/>
        </p:spPr>
        <p:txBody>
          <a:bodyPr wrap="square" lIns="0" tIns="0" rIns="0" bIns="0" rtlCol="0" anchor="t" vert="horz"/>
          <a:lstStyle/>
          <a:p>
            <a:pPr indent="0" marL="0">
              <a:lnSpc>
                <a:spcPts val="1800"/>
              </a:lnSpc>
              <a:buNone/>
            </a:pPr>
            <a:r>
              <a:rPr lang="en-US" sz="1200" dirty="0">
                <a:solidFill>
                  <a:srgbClr val="D1D5DB"/>
                </a:solidFill>
                <a:latin typeface="Roboto" pitchFamily="34" charset="0"/>
                <a:ea typeface="Roboto" pitchFamily="34" charset="-122"/>
                <a:cs typeface="Roboto" pitchFamily="34" charset="-120"/>
              </a:rPr>
              <a:t>由於三角形的對稱性，θ₃有兩個可能的解:</a:t>
            </a:r>
            <a:endParaRPr lang="en-US" sz="1200" dirty="0"/>
          </a:p>
        </p:txBody>
      </p:sp>
      <p:sp>
        <p:nvSpPr>
          <p:cNvPr id="25" name="Text 9"/>
          <p:cNvSpPr/>
          <p:nvPr/>
        </p:nvSpPr>
        <p:spPr>
          <a:xfrm>
            <a:off x="800100" y="4648200"/>
            <a:ext cx="2091690" cy="228600"/>
          </a:xfrm>
          <a:prstGeom prst="rect">
            <a:avLst/>
          </a:prstGeom>
          <a:noFill/>
          <a:ln/>
        </p:spPr>
        <p:txBody>
          <a:bodyPr wrap="square" lIns="0" tIns="0" rIns="0" bIns="0" rtlCol="0" anchor="t" vert="horz"/>
          <a:lstStyle/>
          <a:p>
            <a:pPr indent="0" marL="0">
              <a:lnSpc>
                <a:spcPts val="1800"/>
              </a:lnSpc>
              <a:buNone/>
            </a:pPr>
            <a:r>
              <a:rPr lang="en-US" sz="1200" dirty="0">
                <a:solidFill>
                  <a:srgbClr val="FFFFFF"/>
                </a:solidFill>
                <a:latin typeface="Roboto" pitchFamily="34" charset="0"/>
                <a:ea typeface="Roboto" pitchFamily="34" charset="-122"/>
                <a:cs typeface="Roboto" pitchFamily="34" charset="-120"/>
              </a:rPr>
              <a:t>θ₃1 = </a:t>
            </a:r>
            <a:pPr indent="0" marL="0">
              <a:lnSpc>
                <a:spcPts val="1800"/>
              </a:lnSpc>
              <a:buNone/>
            </a:pPr>
            <a:r>
              <a:rPr lang="en-US" sz="1200" dirty="0">
                <a:solidFill>
                  <a:srgbClr val="D1D5DB"/>
                </a:solidFill>
                <a:latin typeface="Roboto" pitchFamily="34" charset="0"/>
                <a:ea typeface="Roboto" pitchFamily="34" charset="-122"/>
                <a:cs typeface="Roboto" pitchFamily="34" charset="-120"/>
              </a:rPr>
              <a:t>兩個解中的其中一個</a:t>
            </a:r>
            <a:endParaRPr lang="en-US" sz="1200" dirty="0"/>
          </a:p>
        </p:txBody>
      </p:sp>
      <p:sp>
        <p:nvSpPr>
          <p:cNvPr id="26" name="Text 10"/>
          <p:cNvSpPr/>
          <p:nvPr/>
        </p:nvSpPr>
        <p:spPr>
          <a:xfrm>
            <a:off x="3562350" y="4648200"/>
            <a:ext cx="2446020" cy="228600"/>
          </a:xfrm>
          <a:prstGeom prst="rect">
            <a:avLst/>
          </a:prstGeom>
          <a:noFill/>
          <a:ln/>
        </p:spPr>
        <p:txBody>
          <a:bodyPr wrap="square" lIns="0" tIns="0" rIns="0" bIns="0" rtlCol="0" anchor="t" vert="horz"/>
          <a:lstStyle/>
          <a:p>
            <a:pPr indent="0" marL="0">
              <a:lnSpc>
                <a:spcPts val="1800"/>
              </a:lnSpc>
              <a:buNone/>
            </a:pPr>
            <a:r>
              <a:rPr lang="en-US" sz="1200" dirty="0">
                <a:solidFill>
                  <a:srgbClr val="FFFFFF"/>
                </a:solidFill>
                <a:latin typeface="Roboto" pitchFamily="34" charset="0"/>
                <a:ea typeface="Roboto" pitchFamily="34" charset="-122"/>
                <a:cs typeface="Roboto" pitchFamily="34" charset="-120"/>
              </a:rPr>
              <a:t>θ₃2 = </a:t>
            </a:r>
            <a:pPr indent="0" marL="0">
              <a:lnSpc>
                <a:spcPts val="1800"/>
              </a:lnSpc>
              <a:buNone/>
            </a:pPr>
            <a:r>
              <a:rPr lang="en-US" sz="1200" dirty="0">
                <a:solidFill>
                  <a:srgbClr val="D1D5DB"/>
                </a:solidFill>
                <a:latin typeface="Roboto" pitchFamily="34" charset="0"/>
                <a:ea typeface="Roboto" pitchFamily="34" charset="-122"/>
                <a:cs typeface="Roboto" pitchFamily="34" charset="-120"/>
              </a:rPr>
              <a:t>另一個解 (根據幾何關係)</a:t>
            </a:r>
            <a:endParaRPr lang="en-US" sz="1200" dirty="0"/>
          </a:p>
        </p:txBody>
      </p:sp>
      <p:sp>
        <p:nvSpPr>
          <p:cNvPr id="27" name="Text 11"/>
          <p:cNvSpPr/>
          <p:nvPr/>
        </p:nvSpPr>
        <p:spPr>
          <a:xfrm>
            <a:off x="1095375" y="5143500"/>
            <a:ext cx="5486400" cy="190500"/>
          </a:xfrm>
          <a:prstGeom prst="rect">
            <a:avLst/>
          </a:prstGeom>
          <a:noFill/>
          <a:ln/>
        </p:spPr>
        <p:txBody>
          <a:bodyPr wrap="square" lIns="0" tIns="0" rIns="0" bIns="0" rtlCol="0" anchor="t" vert="horz"/>
          <a:lstStyle/>
          <a:p>
            <a:pPr indent="0" marL="0">
              <a:lnSpc>
                <a:spcPts val="1500"/>
              </a:lnSpc>
              <a:buNone/>
            </a:pPr>
            <a:r>
              <a:rPr lang="en-US" sz="1050" dirty="0">
                <a:solidFill>
                  <a:srgbClr val="D1D5DB"/>
                </a:solidFill>
                <a:latin typeface="Roboto" pitchFamily="34" charset="0"/>
                <a:ea typeface="Roboto" pitchFamily="34" charset="-122"/>
                <a:cs typeface="Roboto" pitchFamily="34" charset="-120"/>
              </a:rPr>
              <a:t> 需要根據機器手臂的物理位置與運動限制，選擇合適的解</a:t>
            </a:r>
            <a:endParaRPr lang="en-US" sz="1050" dirty="0"/>
          </a:p>
        </p:txBody>
      </p:sp>
      <p:sp>
        <p:nvSpPr>
          <p:cNvPr id="28" name="Text 12"/>
          <p:cNvSpPr/>
          <p:nvPr/>
        </p:nvSpPr>
        <p:spPr>
          <a:xfrm>
            <a:off x="6810375" y="4533900"/>
            <a:ext cx="4800600" cy="266700"/>
          </a:xfrm>
          <a:prstGeom prst="rect">
            <a:avLst/>
          </a:prstGeom>
          <a:noFill/>
          <a:ln/>
        </p:spPr>
        <p:txBody>
          <a:bodyPr wrap="square" lIns="0" tIns="0" rIns="0" bIns="0" rtlCol="0" anchor="t" vert="horz"/>
          <a:lstStyle/>
          <a:p>
            <a:pPr indent="0" marL="0">
              <a:lnSpc>
                <a:spcPts val="2100"/>
              </a:lnSpc>
              <a:buNone/>
            </a:pPr>
            <a:r>
              <a:rPr lang="en-US" sz="1500" b="1" dirty="0">
                <a:solidFill>
                  <a:srgbClr val="FFFFFF"/>
                </a:solidFill>
                <a:latin typeface="Roboto" pitchFamily="34" charset="0"/>
                <a:ea typeface="Roboto" pitchFamily="34" charset="-122"/>
                <a:cs typeface="Roboto" pitchFamily="34" charset="-120"/>
              </a:rPr>
              <a:t> 餘弦定理應用</a:t>
            </a:r>
            <a:endParaRPr lang="en-US" sz="1500" dirty="0"/>
          </a:p>
        </p:txBody>
      </p:sp>
      <p:sp>
        <p:nvSpPr>
          <p:cNvPr id="29" name="Text 13"/>
          <p:cNvSpPr/>
          <p:nvPr/>
        </p:nvSpPr>
        <p:spPr>
          <a:xfrm>
            <a:off x="6591300" y="4914900"/>
            <a:ext cx="4800600" cy="457200"/>
          </a:xfrm>
          <a:prstGeom prst="rect">
            <a:avLst/>
          </a:prstGeom>
          <a:noFill/>
          <a:ln/>
        </p:spPr>
        <p:txBody>
          <a:bodyPr wrap="square" lIns="0" tIns="0" rIns="0" bIns="0" rtlCol="0" anchor="t" vert="horz"/>
          <a:lstStyle/>
          <a:p>
            <a:pPr indent="0" marL="0">
              <a:lnSpc>
                <a:spcPts val="1800"/>
              </a:lnSpc>
              <a:buNone/>
            </a:pPr>
            <a:r>
              <a:rPr lang="en-US" sz="1200" dirty="0">
                <a:solidFill>
                  <a:srgbClr val="D1D5DB"/>
                </a:solidFill>
                <a:latin typeface="Roboto" pitchFamily="34" charset="0"/>
                <a:ea typeface="Roboto" pitchFamily="34" charset="-122"/>
                <a:cs typeface="Roboto" pitchFamily="34" charset="-120"/>
              </a:rPr>
              <a:t>對於由肩關節、肘關節和腕關節中心形成的三角形，已知三邊長（連桿 L₂、L₃ 和肩關節到腕關節中心的距離），可計算出 θ₃:</a:t>
            </a:r>
            <a:endParaRPr lang="en-US" sz="1200" dirty="0"/>
          </a:p>
        </p:txBody>
      </p:sp>
      <p:sp>
        <p:nvSpPr>
          <p:cNvPr id="30" name="Text 14"/>
          <p:cNvSpPr/>
          <p:nvPr/>
        </p:nvSpPr>
        <p:spPr>
          <a:xfrm>
            <a:off x="6111240" y="5524500"/>
            <a:ext cx="5760720" cy="381000"/>
          </a:xfrm>
          <a:prstGeom prst="rect">
            <a:avLst/>
          </a:prstGeom>
          <a:noFill/>
          <a:ln/>
        </p:spPr>
        <p:txBody>
          <a:bodyPr wrap="square" lIns="0" tIns="0" rIns="0" bIns="0" rtlCol="0" anchor="t" vert="horz"/>
          <a:lstStyle/>
          <a:p>
            <a:pPr algn="ctr" indent="0" marL="0">
              <a:lnSpc>
                <a:spcPts val="1800"/>
              </a:lnSpc>
              <a:buNone/>
            </a:pPr>
            <a:r>
              <a:rPr lang="en-US" sz="1200" dirty="0">
                <a:solidFill>
                  <a:srgbClr val="FFFFFF"/>
                </a:solidFill>
                <a:latin typeface="Courier New" pitchFamily="34" charset="0"/>
                <a:ea typeface="Courier New" pitchFamily="34" charset="-122"/>
                <a:cs typeface="Courier New" pitchFamily="34" charset="-120"/>
              </a:rPr>
              <a:t>cos θ₃ = (L₂² + L₃² - D²) / (2 · L₂ · L₃)</a:t>
            </a:r>
            <a:endParaRPr lang="en-US" sz="1200" dirty="0"/>
          </a:p>
        </p:txBody>
      </p:sp>
      <p:sp>
        <p:nvSpPr>
          <p:cNvPr id="31" name="Text 15"/>
          <p:cNvSpPr/>
          <p:nvPr/>
        </p:nvSpPr>
        <p:spPr>
          <a:xfrm>
            <a:off x="6762750" y="6057900"/>
            <a:ext cx="5760720" cy="190500"/>
          </a:xfrm>
          <a:prstGeom prst="rect">
            <a:avLst/>
          </a:prstGeom>
          <a:noFill/>
          <a:ln/>
        </p:spPr>
        <p:txBody>
          <a:bodyPr wrap="square" lIns="0" tIns="0" rIns="0" bIns="0" rtlCol="0" anchor="t" vert="horz"/>
          <a:lstStyle/>
          <a:p>
            <a:pPr indent="0" marL="0">
              <a:lnSpc>
                <a:spcPts val="1500"/>
              </a:lnSpc>
              <a:buNone/>
            </a:pPr>
            <a:r>
              <a:rPr lang="en-US" sz="1050" dirty="0">
                <a:solidFill>
                  <a:srgbClr val="D1D5DB"/>
                </a:solidFill>
                <a:latin typeface="Roboto" pitchFamily="34" charset="0"/>
                <a:ea typeface="Roboto" pitchFamily="34" charset="-122"/>
                <a:cs typeface="Roboto" pitchFamily="34" charset="-120"/>
              </a:rPr>
              <a:t> 其中 D 是肩關節到腕關節中心的距離，可由目標位置計算得到</a:t>
            </a:r>
            <a:endParaRPr lang="en-US" sz="1050" dirty="0"/>
          </a:p>
        </p:txBody>
      </p:sp>
      <p:sp>
        <p:nvSpPr>
          <p:cNvPr id="32" name="Text 16"/>
          <p:cNvSpPr/>
          <p:nvPr/>
        </p:nvSpPr>
        <p:spPr>
          <a:xfrm>
            <a:off x="11468100" y="6438900"/>
            <a:ext cx="411480" cy="190500"/>
          </a:xfrm>
          <a:prstGeom prst="rect">
            <a:avLst/>
          </a:prstGeom>
          <a:noFill/>
          <a:ln/>
        </p:spPr>
        <p:txBody>
          <a:bodyPr wrap="square" lIns="0" tIns="0" rIns="0" bIns="0" rtlCol="0" anchor="t" vert="horz"/>
          <a:lstStyle/>
          <a:p>
            <a:pPr indent="0" marL="0">
              <a:lnSpc>
                <a:spcPts val="1500"/>
              </a:lnSpc>
              <a:buNone/>
            </a:pPr>
            <a:r>
              <a:rPr lang="en-US" sz="1050" dirty="0">
                <a:solidFill>
                  <a:srgbClr val="6B7280"/>
                </a:solidFill>
                <a:latin typeface="Roboto" pitchFamily="34" charset="0"/>
                <a:ea typeface="Roboto" pitchFamily="34" charset="-122"/>
                <a:cs typeface="Roboto" pitchFamily="34" charset="-120"/>
              </a:rPr>
              <a:t>9 / 20</a:t>
            </a:r>
            <a:endParaRPr lang="en-US" sz="10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20</Slides>
  <Notes>20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20</vt:i4>
      </vt:variant>
    </vt:vector>
  </HeadingPairs>
  <TitlesOfParts>
    <vt:vector size="2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2025-12-13T15:59:05Z</dcterms:created>
  <dcterms:modified xsi:type="dcterms:W3CDTF">2025-12-13T15:59:05Z</dcterms:modified>
</cp:coreProperties>
</file>